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67" r:id="rId2"/>
    <p:sldId id="280" r:id="rId3"/>
    <p:sldId id="279" r:id="rId4"/>
    <p:sldId id="281" r:id="rId5"/>
    <p:sldId id="282" r:id="rId6"/>
    <p:sldId id="292" r:id="rId7"/>
    <p:sldId id="285" r:id="rId8"/>
    <p:sldId id="295" r:id="rId9"/>
    <p:sldId id="278" r:id="rId10"/>
    <p:sldId id="314" r:id="rId11"/>
    <p:sldId id="297" r:id="rId12"/>
    <p:sldId id="298" r:id="rId13"/>
    <p:sldId id="284" r:id="rId14"/>
    <p:sldId id="316" r:id="rId15"/>
    <p:sldId id="293" r:id="rId16"/>
    <p:sldId id="294" r:id="rId17"/>
    <p:sldId id="291" r:id="rId18"/>
    <p:sldId id="299" r:id="rId19"/>
    <p:sldId id="300" r:id="rId20"/>
    <p:sldId id="301" r:id="rId21"/>
    <p:sldId id="317" r:id="rId22"/>
    <p:sldId id="318" r:id="rId23"/>
    <p:sldId id="287" r:id="rId24"/>
    <p:sldId id="302" r:id="rId25"/>
    <p:sldId id="304" r:id="rId26"/>
    <p:sldId id="305" r:id="rId27"/>
    <p:sldId id="306" r:id="rId28"/>
    <p:sldId id="307" r:id="rId29"/>
    <p:sldId id="308" r:id="rId30"/>
    <p:sldId id="309" r:id="rId31"/>
    <p:sldId id="310" r:id="rId32"/>
    <p:sldId id="311" r:id="rId33"/>
    <p:sldId id="312" r:id="rId34"/>
    <p:sldId id="303" r:id="rId35"/>
    <p:sldId id="28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B48324-FC85-480F-AA7B-86145E29AE50}" v="1" dt="2024-10-22T12:36:44.5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80"/>
    <p:restoredTop sz="94966"/>
  </p:normalViewPr>
  <p:slideViewPr>
    <p:cSldViewPr snapToGrid="0">
      <p:cViewPr varScale="1">
        <p:scale>
          <a:sx n="40" d="100"/>
          <a:sy n="40" d="100"/>
        </p:scale>
        <p:origin x="1032" y="4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06" d="100"/>
          <a:sy n="106" d="100"/>
        </p:scale>
        <p:origin x="478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7B1E1F-8D0A-DB4A-A005-BEC1CA54A9DD}" type="datetimeFigureOut">
              <a:rPr lang="en-US" smtClean="0"/>
              <a:t>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8C3A58-747A-B844-ABB6-9E9D8FF14BDB}" type="slidenum">
              <a:rPr lang="en-US" smtClean="0"/>
              <a:t>‹#›</a:t>
            </a:fld>
            <a:endParaRPr lang="en-US"/>
          </a:p>
        </p:txBody>
      </p:sp>
    </p:spTree>
    <p:extLst>
      <p:ext uri="{BB962C8B-B14F-4D97-AF65-F5344CB8AC3E}">
        <p14:creationId xmlns:p14="http://schemas.microsoft.com/office/powerpoint/2010/main" val="2222817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E8C3A58-747A-B844-ABB6-9E9D8FF14BDB}" type="slidenum">
              <a:rPr lang="en-US" smtClean="0"/>
              <a:t>2</a:t>
            </a:fld>
            <a:endParaRPr lang="en-US"/>
          </a:p>
        </p:txBody>
      </p:sp>
    </p:spTree>
    <p:extLst>
      <p:ext uri="{BB962C8B-B14F-4D97-AF65-F5344CB8AC3E}">
        <p14:creationId xmlns:p14="http://schemas.microsoft.com/office/powerpoint/2010/main" val="1468827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Qualitative as it gives a feel for where areas are warmer or colder than we think they should be.</a:t>
            </a:r>
          </a:p>
          <a:p>
            <a:endParaRPr lang="en-GB" dirty="0"/>
          </a:p>
          <a:p>
            <a:r>
              <a:rPr lang="en-GB" dirty="0"/>
              <a:t>Difficult to calculate absolute heat loss values as:</a:t>
            </a:r>
          </a:p>
          <a:p>
            <a:endParaRPr lang="en-GB" dirty="0"/>
          </a:p>
          <a:p>
            <a:pPr marL="171450" indent="-171450">
              <a:buFont typeface="Arial" panose="020B0604020202020204" pitchFamily="34" charset="0"/>
              <a:buChar char="•"/>
            </a:pPr>
            <a:r>
              <a:rPr lang="en-GB" dirty="0"/>
              <a:t>So many factors at play in determining the temperature of an area, e.g. is it wet, is the wind blowing, have we recently had sunlight etc.</a:t>
            </a:r>
          </a:p>
          <a:p>
            <a:pPr marL="171450" indent="-171450">
              <a:buFont typeface="Arial" panose="020B0604020202020204" pitchFamily="34" charset="0"/>
              <a:buChar char="•"/>
            </a:pPr>
            <a:r>
              <a:rPr lang="en-GB" dirty="0"/>
              <a:t>The emissivity of different surfaces means that the temperature value is only approximate (see later).</a:t>
            </a:r>
          </a:p>
        </p:txBody>
      </p:sp>
      <p:sp>
        <p:nvSpPr>
          <p:cNvPr id="4" name="Slide Number Placeholder 3"/>
          <p:cNvSpPr>
            <a:spLocks noGrp="1"/>
          </p:cNvSpPr>
          <p:nvPr>
            <p:ph type="sldNum" sz="quarter" idx="5"/>
          </p:nvPr>
        </p:nvSpPr>
        <p:spPr/>
        <p:txBody>
          <a:bodyPr/>
          <a:lstStyle/>
          <a:p>
            <a:fld id="{6E8C3A58-747A-B844-ABB6-9E9D8FF14BDB}" type="slidenum">
              <a:rPr lang="en-US" smtClean="0"/>
              <a:t>3</a:t>
            </a:fld>
            <a:endParaRPr lang="en-US"/>
          </a:p>
        </p:txBody>
      </p:sp>
    </p:spTree>
    <p:extLst>
      <p:ext uri="{BB962C8B-B14F-4D97-AF65-F5344CB8AC3E}">
        <p14:creationId xmlns:p14="http://schemas.microsoft.com/office/powerpoint/2010/main" val="1931206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detail here depends somewhat on the audience.</a:t>
            </a:r>
          </a:p>
          <a:p>
            <a:endParaRPr lang="en-GB" dirty="0"/>
          </a:p>
          <a:p>
            <a:r>
              <a:rPr lang="en-GB" dirty="0"/>
              <a:t>This diagram is not to scale!</a:t>
            </a:r>
          </a:p>
          <a:p>
            <a:endParaRPr lang="en-GB" dirty="0"/>
          </a:p>
          <a:p>
            <a:r>
              <a:rPr lang="en-GB" dirty="0"/>
              <a:t>Shows the small part of the visible spectrum, and infrared is quite a big block at a slightly lower energy than visible light.</a:t>
            </a:r>
          </a:p>
          <a:p>
            <a:endParaRPr lang="en-GB" dirty="0"/>
          </a:p>
          <a:p>
            <a:r>
              <a:rPr lang="en-GB" dirty="0"/>
              <a:t>The frequency of the radiation and hence the energy (E = hf) gets higher as we go right. Ionising radiation starts in UV.</a:t>
            </a:r>
          </a:p>
          <a:p>
            <a:endParaRPr lang="en-GB" dirty="0"/>
          </a:p>
          <a:p>
            <a:r>
              <a:rPr lang="en-GB" dirty="0"/>
              <a:t>We’re interested in the infrared area., which is what we feel as heat.</a:t>
            </a:r>
          </a:p>
          <a:p>
            <a:endParaRPr lang="en-GB" dirty="0"/>
          </a:p>
          <a:p>
            <a:endParaRPr lang="en-GB" dirty="0"/>
          </a:p>
        </p:txBody>
      </p:sp>
      <p:sp>
        <p:nvSpPr>
          <p:cNvPr id="4" name="Slide Number Placeholder 3"/>
          <p:cNvSpPr>
            <a:spLocks noGrp="1"/>
          </p:cNvSpPr>
          <p:nvPr>
            <p:ph type="sldNum" sz="quarter" idx="5"/>
          </p:nvPr>
        </p:nvSpPr>
        <p:spPr/>
        <p:txBody>
          <a:bodyPr/>
          <a:lstStyle/>
          <a:p>
            <a:fld id="{6E8C3A58-747A-B844-ABB6-9E9D8FF14BDB}" type="slidenum">
              <a:rPr lang="en-US" smtClean="0"/>
              <a:t>4</a:t>
            </a:fld>
            <a:endParaRPr lang="en-US"/>
          </a:p>
        </p:txBody>
      </p:sp>
    </p:spTree>
    <p:extLst>
      <p:ext uri="{BB962C8B-B14F-4D97-AF65-F5344CB8AC3E}">
        <p14:creationId xmlns:p14="http://schemas.microsoft.com/office/powerpoint/2010/main" val="1549489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We’ve run out of visible colours, so have to use a false colour image. There are various options available, but the standard one is probably the most intuitive.</a:t>
            </a:r>
          </a:p>
          <a:p>
            <a:endParaRPr lang="en-GB" dirty="0"/>
          </a:p>
          <a:p>
            <a:r>
              <a:rPr lang="en-GB" dirty="0"/>
              <a:t>Due to the low IR camera resolution, the hot and cold areas are shown more as blobs, superimposed on a visible image.</a:t>
            </a:r>
          </a:p>
          <a:p>
            <a:endParaRPr lang="en-GB" dirty="0"/>
          </a:p>
        </p:txBody>
      </p:sp>
      <p:sp>
        <p:nvSpPr>
          <p:cNvPr id="4" name="Slide Number Placeholder 3"/>
          <p:cNvSpPr>
            <a:spLocks noGrp="1"/>
          </p:cNvSpPr>
          <p:nvPr>
            <p:ph type="sldNum" sz="quarter" idx="5"/>
          </p:nvPr>
        </p:nvSpPr>
        <p:spPr/>
        <p:txBody>
          <a:bodyPr/>
          <a:lstStyle/>
          <a:p>
            <a:fld id="{6E8C3A58-747A-B844-ABB6-9E9D8FF14BDB}" type="slidenum">
              <a:rPr lang="en-US" smtClean="0"/>
              <a:t>5</a:t>
            </a:fld>
            <a:endParaRPr lang="en-US"/>
          </a:p>
        </p:txBody>
      </p:sp>
    </p:spTree>
    <p:extLst>
      <p:ext uri="{BB962C8B-B14F-4D97-AF65-F5344CB8AC3E}">
        <p14:creationId xmlns:p14="http://schemas.microsoft.com/office/powerpoint/2010/main" val="3359185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8C3A58-747A-B844-ABB6-9E9D8FF14BDB}" type="slidenum">
              <a:rPr lang="en-US" smtClean="0"/>
              <a:t>7</a:t>
            </a:fld>
            <a:endParaRPr lang="en-US"/>
          </a:p>
        </p:txBody>
      </p:sp>
    </p:spTree>
    <p:extLst>
      <p:ext uri="{BB962C8B-B14F-4D97-AF65-F5344CB8AC3E}">
        <p14:creationId xmlns:p14="http://schemas.microsoft.com/office/powerpoint/2010/main" val="2024459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5CED2-72BE-8BCE-266D-E49955358D2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C2FF9AB-AC0C-F780-15D9-0124456F2A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244B243-C36B-71D3-29E1-8C0785B51985}"/>
              </a:ext>
            </a:extLst>
          </p:cNvPr>
          <p:cNvSpPr>
            <a:spLocks noGrp="1"/>
          </p:cNvSpPr>
          <p:nvPr>
            <p:ph type="dt" sz="half" idx="10"/>
          </p:nvPr>
        </p:nvSpPr>
        <p:spPr/>
        <p:txBody>
          <a:bodyPr/>
          <a:lstStyle/>
          <a:p>
            <a:fld id="{1CD4D61B-F87F-4D4C-BF41-1DB07A5F52BE}" type="datetimeFigureOut">
              <a:rPr lang="en-US" smtClean="0"/>
              <a:t>1/15/2025</a:t>
            </a:fld>
            <a:endParaRPr lang="en-US"/>
          </a:p>
        </p:txBody>
      </p:sp>
      <p:sp>
        <p:nvSpPr>
          <p:cNvPr id="5" name="Footer Placeholder 4">
            <a:extLst>
              <a:ext uri="{FF2B5EF4-FFF2-40B4-BE49-F238E27FC236}">
                <a16:creationId xmlns:a16="http://schemas.microsoft.com/office/drawing/2014/main" id="{0F299C94-8E0D-CBD3-D9D7-F20FDE880B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50D2AA-882C-F847-F7EA-AC5D1282F726}"/>
              </a:ext>
            </a:extLst>
          </p:cNvPr>
          <p:cNvSpPr>
            <a:spLocks noGrp="1"/>
          </p:cNvSpPr>
          <p:nvPr>
            <p:ph type="sldNum" sz="quarter" idx="12"/>
          </p:nvPr>
        </p:nvSpPr>
        <p:spPr/>
        <p:txBody>
          <a:bodyPr/>
          <a:lstStyle/>
          <a:p>
            <a:fld id="{BBDF56EA-A510-BC4F-B872-811C7ED6617E}" type="slidenum">
              <a:rPr lang="en-US" smtClean="0"/>
              <a:t>‹#›</a:t>
            </a:fld>
            <a:endParaRPr lang="en-US"/>
          </a:p>
        </p:txBody>
      </p:sp>
    </p:spTree>
    <p:extLst>
      <p:ext uri="{BB962C8B-B14F-4D97-AF65-F5344CB8AC3E}">
        <p14:creationId xmlns:p14="http://schemas.microsoft.com/office/powerpoint/2010/main" val="1357197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F5AC0-E28D-6D79-5CB5-B42EF9678D4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4F8C876-6434-D671-4DAB-75ECE470941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5B74E7B-CC0B-0D4D-83EB-7547B13079DD}"/>
              </a:ext>
            </a:extLst>
          </p:cNvPr>
          <p:cNvSpPr>
            <a:spLocks noGrp="1"/>
          </p:cNvSpPr>
          <p:nvPr>
            <p:ph type="dt" sz="half" idx="10"/>
          </p:nvPr>
        </p:nvSpPr>
        <p:spPr/>
        <p:txBody>
          <a:bodyPr/>
          <a:lstStyle/>
          <a:p>
            <a:fld id="{1CD4D61B-F87F-4D4C-BF41-1DB07A5F52BE}" type="datetimeFigureOut">
              <a:rPr lang="en-US" smtClean="0"/>
              <a:t>1/15/2025</a:t>
            </a:fld>
            <a:endParaRPr lang="en-US"/>
          </a:p>
        </p:txBody>
      </p:sp>
      <p:sp>
        <p:nvSpPr>
          <p:cNvPr id="5" name="Footer Placeholder 4">
            <a:extLst>
              <a:ext uri="{FF2B5EF4-FFF2-40B4-BE49-F238E27FC236}">
                <a16:creationId xmlns:a16="http://schemas.microsoft.com/office/drawing/2014/main" id="{4A9E75FD-7961-C941-F011-D1422D8FD8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5A801-DDBF-8952-DBD7-8CEB7A61BC39}"/>
              </a:ext>
            </a:extLst>
          </p:cNvPr>
          <p:cNvSpPr>
            <a:spLocks noGrp="1"/>
          </p:cNvSpPr>
          <p:nvPr>
            <p:ph type="sldNum" sz="quarter" idx="12"/>
          </p:nvPr>
        </p:nvSpPr>
        <p:spPr/>
        <p:txBody>
          <a:bodyPr/>
          <a:lstStyle/>
          <a:p>
            <a:fld id="{BBDF56EA-A510-BC4F-B872-811C7ED6617E}" type="slidenum">
              <a:rPr lang="en-US" smtClean="0"/>
              <a:t>‹#›</a:t>
            </a:fld>
            <a:endParaRPr lang="en-US"/>
          </a:p>
        </p:txBody>
      </p:sp>
    </p:spTree>
    <p:extLst>
      <p:ext uri="{BB962C8B-B14F-4D97-AF65-F5344CB8AC3E}">
        <p14:creationId xmlns:p14="http://schemas.microsoft.com/office/powerpoint/2010/main" val="3665329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997564-38EC-A915-988F-E46F0404086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969185B-65B3-0A71-F9AB-4C9230CBEF2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E6CC609-9CCB-4B99-B34F-654DDBD50D8F}"/>
              </a:ext>
            </a:extLst>
          </p:cNvPr>
          <p:cNvSpPr>
            <a:spLocks noGrp="1"/>
          </p:cNvSpPr>
          <p:nvPr>
            <p:ph type="dt" sz="half" idx="10"/>
          </p:nvPr>
        </p:nvSpPr>
        <p:spPr/>
        <p:txBody>
          <a:bodyPr/>
          <a:lstStyle/>
          <a:p>
            <a:fld id="{1CD4D61B-F87F-4D4C-BF41-1DB07A5F52BE}" type="datetimeFigureOut">
              <a:rPr lang="en-US" smtClean="0"/>
              <a:t>1/15/2025</a:t>
            </a:fld>
            <a:endParaRPr lang="en-US"/>
          </a:p>
        </p:txBody>
      </p:sp>
      <p:sp>
        <p:nvSpPr>
          <p:cNvPr id="5" name="Footer Placeholder 4">
            <a:extLst>
              <a:ext uri="{FF2B5EF4-FFF2-40B4-BE49-F238E27FC236}">
                <a16:creationId xmlns:a16="http://schemas.microsoft.com/office/drawing/2014/main" id="{25E84364-ACF9-6B57-2EA8-3DA893CD11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750A14-BD7C-DC08-759B-A372235B30DC}"/>
              </a:ext>
            </a:extLst>
          </p:cNvPr>
          <p:cNvSpPr>
            <a:spLocks noGrp="1"/>
          </p:cNvSpPr>
          <p:nvPr>
            <p:ph type="sldNum" sz="quarter" idx="12"/>
          </p:nvPr>
        </p:nvSpPr>
        <p:spPr/>
        <p:txBody>
          <a:bodyPr/>
          <a:lstStyle/>
          <a:p>
            <a:fld id="{BBDF56EA-A510-BC4F-B872-811C7ED6617E}" type="slidenum">
              <a:rPr lang="en-US" smtClean="0"/>
              <a:t>‹#›</a:t>
            </a:fld>
            <a:endParaRPr lang="en-US"/>
          </a:p>
        </p:txBody>
      </p:sp>
    </p:spTree>
    <p:extLst>
      <p:ext uri="{BB962C8B-B14F-4D97-AF65-F5344CB8AC3E}">
        <p14:creationId xmlns:p14="http://schemas.microsoft.com/office/powerpoint/2010/main" val="626813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EAD68B-4C49-84B8-F9AF-76CEEAD4319D}"/>
              </a:ext>
            </a:extLst>
          </p:cNvPr>
          <p:cNvSpPr>
            <a:spLocks noGrp="1"/>
          </p:cNvSpPr>
          <p:nvPr>
            <p:ph idx="1"/>
          </p:nvPr>
        </p:nvSpPr>
        <p:spPr>
          <a:xfrm>
            <a:off x="907774" y="2365254"/>
            <a:ext cx="10515600" cy="361513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8" name="Picture 7" descr="Shape&#10;&#10;Description automatically generated with medium confidence">
            <a:extLst>
              <a:ext uri="{FF2B5EF4-FFF2-40B4-BE49-F238E27FC236}">
                <a16:creationId xmlns:a16="http://schemas.microsoft.com/office/drawing/2014/main" id="{BC935153-7701-B3DF-A0A3-5CED69604E51}"/>
              </a:ext>
            </a:extLst>
          </p:cNvPr>
          <p:cNvPicPr>
            <a:picLocks noChangeAspect="1"/>
          </p:cNvPicPr>
          <p:nvPr userDrawn="1"/>
        </p:nvPicPr>
        <p:blipFill>
          <a:blip r:embed="rId2"/>
          <a:stretch>
            <a:fillRect/>
          </a:stretch>
        </p:blipFill>
        <p:spPr>
          <a:xfrm>
            <a:off x="690876" y="316787"/>
            <a:ext cx="3242218" cy="622705"/>
          </a:xfrm>
          <a:prstGeom prst="rect">
            <a:avLst/>
          </a:prstGeom>
        </p:spPr>
      </p:pic>
      <p:sp>
        <p:nvSpPr>
          <p:cNvPr id="16" name="Title 1">
            <a:extLst>
              <a:ext uri="{FF2B5EF4-FFF2-40B4-BE49-F238E27FC236}">
                <a16:creationId xmlns:a16="http://schemas.microsoft.com/office/drawing/2014/main" id="{2058F840-6C60-A170-D7ED-4C0FC5008EC4}"/>
              </a:ext>
            </a:extLst>
          </p:cNvPr>
          <p:cNvSpPr>
            <a:spLocks noGrp="1"/>
          </p:cNvSpPr>
          <p:nvPr>
            <p:ph type="title"/>
          </p:nvPr>
        </p:nvSpPr>
        <p:spPr>
          <a:xfrm>
            <a:off x="907774" y="1149400"/>
            <a:ext cx="10515600" cy="1111644"/>
          </a:xfrm>
        </p:spPr>
        <p:txBody>
          <a:bodyPr/>
          <a:lstStyle/>
          <a:p>
            <a:r>
              <a:rPr lang="en-GB" dirty="0"/>
              <a:t>Click to edit Master title style</a:t>
            </a:r>
            <a:endParaRPr lang="en-US" dirty="0"/>
          </a:p>
        </p:txBody>
      </p:sp>
    </p:spTree>
    <p:extLst>
      <p:ext uri="{BB962C8B-B14F-4D97-AF65-F5344CB8AC3E}">
        <p14:creationId xmlns:p14="http://schemas.microsoft.com/office/powerpoint/2010/main" val="2744074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D5198-F767-45BF-9F37-A4CBC719968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722C2CA-A56F-541A-F418-798A618497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660CC93-924B-EF44-68F9-C2D95B148B6B}"/>
              </a:ext>
            </a:extLst>
          </p:cNvPr>
          <p:cNvSpPr>
            <a:spLocks noGrp="1"/>
          </p:cNvSpPr>
          <p:nvPr>
            <p:ph type="dt" sz="half" idx="10"/>
          </p:nvPr>
        </p:nvSpPr>
        <p:spPr/>
        <p:txBody>
          <a:bodyPr/>
          <a:lstStyle/>
          <a:p>
            <a:fld id="{1CD4D61B-F87F-4D4C-BF41-1DB07A5F52BE}" type="datetimeFigureOut">
              <a:rPr lang="en-US" smtClean="0"/>
              <a:t>1/15/2025</a:t>
            </a:fld>
            <a:endParaRPr lang="en-US"/>
          </a:p>
        </p:txBody>
      </p:sp>
      <p:sp>
        <p:nvSpPr>
          <p:cNvPr id="5" name="Footer Placeholder 4">
            <a:extLst>
              <a:ext uri="{FF2B5EF4-FFF2-40B4-BE49-F238E27FC236}">
                <a16:creationId xmlns:a16="http://schemas.microsoft.com/office/drawing/2014/main" id="{2451D7BE-27C1-89BB-0C2C-85FB853F39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99CE28-05D3-EB5B-4378-88C8EF477600}"/>
              </a:ext>
            </a:extLst>
          </p:cNvPr>
          <p:cNvSpPr>
            <a:spLocks noGrp="1"/>
          </p:cNvSpPr>
          <p:nvPr>
            <p:ph type="sldNum" sz="quarter" idx="12"/>
          </p:nvPr>
        </p:nvSpPr>
        <p:spPr/>
        <p:txBody>
          <a:bodyPr/>
          <a:lstStyle/>
          <a:p>
            <a:fld id="{BBDF56EA-A510-BC4F-B872-811C7ED6617E}" type="slidenum">
              <a:rPr lang="en-US" smtClean="0"/>
              <a:t>‹#›</a:t>
            </a:fld>
            <a:endParaRPr lang="en-US"/>
          </a:p>
        </p:txBody>
      </p:sp>
    </p:spTree>
    <p:extLst>
      <p:ext uri="{BB962C8B-B14F-4D97-AF65-F5344CB8AC3E}">
        <p14:creationId xmlns:p14="http://schemas.microsoft.com/office/powerpoint/2010/main" val="1012329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D2F28-FB67-0A6E-CA3B-CBB829AD091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BA8E563-6D98-B04D-3655-127D35C003C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D2E09EC-21DD-44E6-B2BD-C9392B9F701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B7B3AB6-A898-46FD-B6AC-3F15605DD372}"/>
              </a:ext>
            </a:extLst>
          </p:cNvPr>
          <p:cNvSpPr>
            <a:spLocks noGrp="1"/>
          </p:cNvSpPr>
          <p:nvPr>
            <p:ph type="dt" sz="half" idx="10"/>
          </p:nvPr>
        </p:nvSpPr>
        <p:spPr/>
        <p:txBody>
          <a:bodyPr/>
          <a:lstStyle/>
          <a:p>
            <a:fld id="{1CD4D61B-F87F-4D4C-BF41-1DB07A5F52BE}" type="datetimeFigureOut">
              <a:rPr lang="en-US" smtClean="0"/>
              <a:t>1/15/2025</a:t>
            </a:fld>
            <a:endParaRPr lang="en-US"/>
          </a:p>
        </p:txBody>
      </p:sp>
      <p:sp>
        <p:nvSpPr>
          <p:cNvPr id="6" name="Footer Placeholder 5">
            <a:extLst>
              <a:ext uri="{FF2B5EF4-FFF2-40B4-BE49-F238E27FC236}">
                <a16:creationId xmlns:a16="http://schemas.microsoft.com/office/drawing/2014/main" id="{9A58A024-F381-C92C-93A7-E70CC12A33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793313-E539-83C6-15C7-F06AEC941173}"/>
              </a:ext>
            </a:extLst>
          </p:cNvPr>
          <p:cNvSpPr>
            <a:spLocks noGrp="1"/>
          </p:cNvSpPr>
          <p:nvPr>
            <p:ph type="sldNum" sz="quarter" idx="12"/>
          </p:nvPr>
        </p:nvSpPr>
        <p:spPr/>
        <p:txBody>
          <a:bodyPr/>
          <a:lstStyle/>
          <a:p>
            <a:fld id="{BBDF56EA-A510-BC4F-B872-811C7ED6617E}" type="slidenum">
              <a:rPr lang="en-US" smtClean="0"/>
              <a:t>‹#›</a:t>
            </a:fld>
            <a:endParaRPr lang="en-US"/>
          </a:p>
        </p:txBody>
      </p:sp>
    </p:spTree>
    <p:extLst>
      <p:ext uri="{BB962C8B-B14F-4D97-AF65-F5344CB8AC3E}">
        <p14:creationId xmlns:p14="http://schemas.microsoft.com/office/powerpoint/2010/main" val="2546001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1C3A8-4BDF-7B1B-8B5C-C7CF18B3698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29EDFD3-BEC2-76BE-6C58-981010C2C5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CCF6728-7FEA-29A0-5627-93CF364FF63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1CD5CFB-C6D8-AC8D-6195-018D82FE07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AC8284E-FEF4-AB7C-2438-F3FA4385889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36471D9-A72D-DD1E-A8B5-24E945855C8B}"/>
              </a:ext>
            </a:extLst>
          </p:cNvPr>
          <p:cNvSpPr>
            <a:spLocks noGrp="1"/>
          </p:cNvSpPr>
          <p:nvPr>
            <p:ph type="dt" sz="half" idx="10"/>
          </p:nvPr>
        </p:nvSpPr>
        <p:spPr/>
        <p:txBody>
          <a:bodyPr/>
          <a:lstStyle/>
          <a:p>
            <a:fld id="{1CD4D61B-F87F-4D4C-BF41-1DB07A5F52BE}" type="datetimeFigureOut">
              <a:rPr lang="en-US" smtClean="0"/>
              <a:t>1/15/2025</a:t>
            </a:fld>
            <a:endParaRPr lang="en-US"/>
          </a:p>
        </p:txBody>
      </p:sp>
      <p:sp>
        <p:nvSpPr>
          <p:cNvPr id="8" name="Footer Placeholder 7">
            <a:extLst>
              <a:ext uri="{FF2B5EF4-FFF2-40B4-BE49-F238E27FC236}">
                <a16:creationId xmlns:a16="http://schemas.microsoft.com/office/drawing/2014/main" id="{23C5E1F8-42F4-E98C-9E21-48329820EB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AFD34A-753B-1304-0C62-B665F853B466}"/>
              </a:ext>
            </a:extLst>
          </p:cNvPr>
          <p:cNvSpPr>
            <a:spLocks noGrp="1"/>
          </p:cNvSpPr>
          <p:nvPr>
            <p:ph type="sldNum" sz="quarter" idx="12"/>
          </p:nvPr>
        </p:nvSpPr>
        <p:spPr/>
        <p:txBody>
          <a:bodyPr/>
          <a:lstStyle/>
          <a:p>
            <a:fld id="{BBDF56EA-A510-BC4F-B872-811C7ED6617E}" type="slidenum">
              <a:rPr lang="en-US" smtClean="0"/>
              <a:t>‹#›</a:t>
            </a:fld>
            <a:endParaRPr lang="en-US"/>
          </a:p>
        </p:txBody>
      </p:sp>
    </p:spTree>
    <p:extLst>
      <p:ext uri="{BB962C8B-B14F-4D97-AF65-F5344CB8AC3E}">
        <p14:creationId xmlns:p14="http://schemas.microsoft.com/office/powerpoint/2010/main" val="2250098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D94D7-D4BB-12CB-5355-92EB067C16F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5A8CF41-4174-57D1-4D87-EBB5E1C1689C}"/>
              </a:ext>
            </a:extLst>
          </p:cNvPr>
          <p:cNvSpPr>
            <a:spLocks noGrp="1"/>
          </p:cNvSpPr>
          <p:nvPr>
            <p:ph type="dt" sz="half" idx="10"/>
          </p:nvPr>
        </p:nvSpPr>
        <p:spPr/>
        <p:txBody>
          <a:bodyPr/>
          <a:lstStyle/>
          <a:p>
            <a:fld id="{1CD4D61B-F87F-4D4C-BF41-1DB07A5F52BE}" type="datetimeFigureOut">
              <a:rPr lang="en-US" smtClean="0"/>
              <a:t>1/15/2025</a:t>
            </a:fld>
            <a:endParaRPr lang="en-US"/>
          </a:p>
        </p:txBody>
      </p:sp>
      <p:sp>
        <p:nvSpPr>
          <p:cNvPr id="4" name="Footer Placeholder 3">
            <a:extLst>
              <a:ext uri="{FF2B5EF4-FFF2-40B4-BE49-F238E27FC236}">
                <a16:creationId xmlns:a16="http://schemas.microsoft.com/office/drawing/2014/main" id="{85E6AB18-DB8D-5904-AE7E-CE8CCB0EE7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2CB1A5-DDF0-69D4-6059-36BD0061689B}"/>
              </a:ext>
            </a:extLst>
          </p:cNvPr>
          <p:cNvSpPr>
            <a:spLocks noGrp="1"/>
          </p:cNvSpPr>
          <p:nvPr>
            <p:ph type="sldNum" sz="quarter" idx="12"/>
          </p:nvPr>
        </p:nvSpPr>
        <p:spPr/>
        <p:txBody>
          <a:bodyPr/>
          <a:lstStyle/>
          <a:p>
            <a:fld id="{BBDF56EA-A510-BC4F-B872-811C7ED6617E}" type="slidenum">
              <a:rPr lang="en-US" smtClean="0"/>
              <a:t>‹#›</a:t>
            </a:fld>
            <a:endParaRPr lang="en-US"/>
          </a:p>
        </p:txBody>
      </p:sp>
    </p:spTree>
    <p:extLst>
      <p:ext uri="{BB962C8B-B14F-4D97-AF65-F5344CB8AC3E}">
        <p14:creationId xmlns:p14="http://schemas.microsoft.com/office/powerpoint/2010/main" val="3133292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52870C-8DB8-83F6-C3E2-3373F6598755}"/>
              </a:ext>
            </a:extLst>
          </p:cNvPr>
          <p:cNvSpPr>
            <a:spLocks noGrp="1"/>
          </p:cNvSpPr>
          <p:nvPr>
            <p:ph type="dt" sz="half" idx="10"/>
          </p:nvPr>
        </p:nvSpPr>
        <p:spPr/>
        <p:txBody>
          <a:bodyPr/>
          <a:lstStyle/>
          <a:p>
            <a:fld id="{1CD4D61B-F87F-4D4C-BF41-1DB07A5F52BE}" type="datetimeFigureOut">
              <a:rPr lang="en-US" smtClean="0"/>
              <a:t>1/15/2025</a:t>
            </a:fld>
            <a:endParaRPr lang="en-US"/>
          </a:p>
        </p:txBody>
      </p:sp>
      <p:sp>
        <p:nvSpPr>
          <p:cNvPr id="3" name="Footer Placeholder 2">
            <a:extLst>
              <a:ext uri="{FF2B5EF4-FFF2-40B4-BE49-F238E27FC236}">
                <a16:creationId xmlns:a16="http://schemas.microsoft.com/office/drawing/2014/main" id="{A53650DF-1779-47A5-8D51-295017E82D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137DE8-DC43-037F-D6F8-394331C5C47D}"/>
              </a:ext>
            </a:extLst>
          </p:cNvPr>
          <p:cNvSpPr>
            <a:spLocks noGrp="1"/>
          </p:cNvSpPr>
          <p:nvPr>
            <p:ph type="sldNum" sz="quarter" idx="12"/>
          </p:nvPr>
        </p:nvSpPr>
        <p:spPr/>
        <p:txBody>
          <a:bodyPr/>
          <a:lstStyle/>
          <a:p>
            <a:fld id="{BBDF56EA-A510-BC4F-B872-811C7ED6617E}" type="slidenum">
              <a:rPr lang="en-US" smtClean="0"/>
              <a:t>‹#›</a:t>
            </a:fld>
            <a:endParaRPr lang="en-US"/>
          </a:p>
        </p:txBody>
      </p:sp>
    </p:spTree>
    <p:extLst>
      <p:ext uri="{BB962C8B-B14F-4D97-AF65-F5344CB8AC3E}">
        <p14:creationId xmlns:p14="http://schemas.microsoft.com/office/powerpoint/2010/main" val="718757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EDE33-8A29-3767-AE85-14BF5E3F1A9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5AAB3E0-AD41-0BE9-2801-1E1F1F5B50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FC7421F-B5AA-6CC1-8AEE-EFED76F479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FA8254E-C7E5-CBEB-52EE-70870EBD61F5}"/>
              </a:ext>
            </a:extLst>
          </p:cNvPr>
          <p:cNvSpPr>
            <a:spLocks noGrp="1"/>
          </p:cNvSpPr>
          <p:nvPr>
            <p:ph type="dt" sz="half" idx="10"/>
          </p:nvPr>
        </p:nvSpPr>
        <p:spPr/>
        <p:txBody>
          <a:bodyPr/>
          <a:lstStyle/>
          <a:p>
            <a:fld id="{1CD4D61B-F87F-4D4C-BF41-1DB07A5F52BE}" type="datetimeFigureOut">
              <a:rPr lang="en-US" smtClean="0"/>
              <a:t>1/15/2025</a:t>
            </a:fld>
            <a:endParaRPr lang="en-US"/>
          </a:p>
        </p:txBody>
      </p:sp>
      <p:sp>
        <p:nvSpPr>
          <p:cNvPr id="6" name="Footer Placeholder 5">
            <a:extLst>
              <a:ext uri="{FF2B5EF4-FFF2-40B4-BE49-F238E27FC236}">
                <a16:creationId xmlns:a16="http://schemas.microsoft.com/office/drawing/2014/main" id="{2D39BBC6-F7DE-8E6E-97AB-B50581C2A0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4C47F3-0B1C-F267-4269-AD9C92DE986E}"/>
              </a:ext>
            </a:extLst>
          </p:cNvPr>
          <p:cNvSpPr>
            <a:spLocks noGrp="1"/>
          </p:cNvSpPr>
          <p:nvPr>
            <p:ph type="sldNum" sz="quarter" idx="12"/>
          </p:nvPr>
        </p:nvSpPr>
        <p:spPr/>
        <p:txBody>
          <a:bodyPr/>
          <a:lstStyle/>
          <a:p>
            <a:fld id="{BBDF56EA-A510-BC4F-B872-811C7ED6617E}" type="slidenum">
              <a:rPr lang="en-US" smtClean="0"/>
              <a:t>‹#›</a:t>
            </a:fld>
            <a:endParaRPr lang="en-US"/>
          </a:p>
        </p:txBody>
      </p:sp>
    </p:spTree>
    <p:extLst>
      <p:ext uri="{BB962C8B-B14F-4D97-AF65-F5344CB8AC3E}">
        <p14:creationId xmlns:p14="http://schemas.microsoft.com/office/powerpoint/2010/main" val="808354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FFDA8-C89B-35CA-F9C7-D23984CF511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1876739-5686-EFE0-8C10-34F3C4C277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DBA591-7899-37BE-EE09-6684A3EBE4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01F6990-6E17-09ED-D686-C53A4CD9693B}"/>
              </a:ext>
            </a:extLst>
          </p:cNvPr>
          <p:cNvSpPr>
            <a:spLocks noGrp="1"/>
          </p:cNvSpPr>
          <p:nvPr>
            <p:ph type="dt" sz="half" idx="10"/>
          </p:nvPr>
        </p:nvSpPr>
        <p:spPr/>
        <p:txBody>
          <a:bodyPr/>
          <a:lstStyle/>
          <a:p>
            <a:fld id="{1CD4D61B-F87F-4D4C-BF41-1DB07A5F52BE}" type="datetimeFigureOut">
              <a:rPr lang="en-US" smtClean="0"/>
              <a:t>1/15/2025</a:t>
            </a:fld>
            <a:endParaRPr lang="en-US"/>
          </a:p>
        </p:txBody>
      </p:sp>
      <p:sp>
        <p:nvSpPr>
          <p:cNvPr id="6" name="Footer Placeholder 5">
            <a:extLst>
              <a:ext uri="{FF2B5EF4-FFF2-40B4-BE49-F238E27FC236}">
                <a16:creationId xmlns:a16="http://schemas.microsoft.com/office/drawing/2014/main" id="{6EBDED0D-C01E-5E78-2386-C29684524E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A3870C-95C6-6B52-17C8-39532559638D}"/>
              </a:ext>
            </a:extLst>
          </p:cNvPr>
          <p:cNvSpPr>
            <a:spLocks noGrp="1"/>
          </p:cNvSpPr>
          <p:nvPr>
            <p:ph type="sldNum" sz="quarter" idx="12"/>
          </p:nvPr>
        </p:nvSpPr>
        <p:spPr/>
        <p:txBody>
          <a:bodyPr/>
          <a:lstStyle/>
          <a:p>
            <a:fld id="{BBDF56EA-A510-BC4F-B872-811C7ED6617E}" type="slidenum">
              <a:rPr lang="en-US" smtClean="0"/>
              <a:t>‹#›</a:t>
            </a:fld>
            <a:endParaRPr lang="en-US"/>
          </a:p>
        </p:txBody>
      </p:sp>
    </p:spTree>
    <p:extLst>
      <p:ext uri="{BB962C8B-B14F-4D97-AF65-F5344CB8AC3E}">
        <p14:creationId xmlns:p14="http://schemas.microsoft.com/office/powerpoint/2010/main" val="3077632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8E589A-A5FB-A58C-A8F7-5DFBF65DB7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7423595-BED8-CD80-B903-25F6C83C4D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B3CFD95-1E3C-7020-9304-49F7FF106B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D4D61B-F87F-4D4C-BF41-1DB07A5F52BE}" type="datetimeFigureOut">
              <a:rPr lang="en-US" smtClean="0"/>
              <a:t>1/15/2025</a:t>
            </a:fld>
            <a:endParaRPr lang="en-US"/>
          </a:p>
        </p:txBody>
      </p:sp>
      <p:sp>
        <p:nvSpPr>
          <p:cNvPr id="5" name="Footer Placeholder 4">
            <a:extLst>
              <a:ext uri="{FF2B5EF4-FFF2-40B4-BE49-F238E27FC236}">
                <a16:creationId xmlns:a16="http://schemas.microsoft.com/office/drawing/2014/main" id="{23DA490B-B37D-8BDF-4D17-A8CE451AA4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20C732-BB74-CF94-F73D-3560137826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DF56EA-A510-BC4F-B872-811C7ED6617E}" type="slidenum">
              <a:rPr lang="en-US" smtClean="0"/>
              <a:t>‹#›</a:t>
            </a:fld>
            <a:endParaRPr lang="en-US"/>
          </a:p>
        </p:txBody>
      </p:sp>
    </p:spTree>
    <p:extLst>
      <p:ext uri="{BB962C8B-B14F-4D97-AF65-F5344CB8AC3E}">
        <p14:creationId xmlns:p14="http://schemas.microsoft.com/office/powerpoint/2010/main" val="4334915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which.co.uk/reviews/insulation/article/how-to-use-a-thermal-camera-to-cut-energy-bills-aZzS22N7CDyK"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7D2D4C-6BDA-96FF-1C0F-2FD76A30787A}"/>
              </a:ext>
            </a:extLst>
          </p:cNvPr>
          <p:cNvSpPr>
            <a:spLocks noGrp="1"/>
          </p:cNvSpPr>
          <p:nvPr>
            <p:ph idx="1"/>
          </p:nvPr>
        </p:nvSpPr>
        <p:spPr>
          <a:xfrm>
            <a:off x="907774" y="3429001"/>
            <a:ext cx="10515600" cy="3084094"/>
          </a:xfrm>
        </p:spPr>
        <p:txBody>
          <a:bodyPr>
            <a:normAutofit lnSpcReduction="10000"/>
          </a:bodyPr>
          <a:lstStyle/>
          <a:p>
            <a:pPr marL="0" indent="0" algn="ctr">
              <a:buNone/>
            </a:pPr>
            <a:r>
              <a:rPr lang="en-US" sz="3200" dirty="0"/>
              <a:t>Chris Dodge</a:t>
            </a:r>
          </a:p>
          <a:p>
            <a:pPr marL="0" indent="0" algn="ctr">
              <a:buNone/>
            </a:pPr>
            <a:r>
              <a:rPr lang="en-US" sz="3200" dirty="0"/>
              <a:t>Saffron Walden Community Energy.</a:t>
            </a:r>
          </a:p>
          <a:p>
            <a:pPr marL="0" indent="0" algn="ctr">
              <a:buNone/>
            </a:pPr>
            <a:endParaRPr lang="en-US" sz="3200" dirty="0"/>
          </a:p>
          <a:p>
            <a:pPr marL="0" indent="0" algn="ctr">
              <a:buNone/>
            </a:pPr>
            <a:r>
              <a:rPr lang="en-US" sz="4000" dirty="0">
                <a:solidFill>
                  <a:srgbClr val="FF0000"/>
                </a:solidFill>
              </a:rPr>
              <a:t>See also this useful Which? article: </a:t>
            </a:r>
            <a:endParaRPr lang="en-US" sz="4000" dirty="0"/>
          </a:p>
          <a:p>
            <a:pPr marL="0" indent="0" algn="ctr">
              <a:buNone/>
            </a:pPr>
            <a:r>
              <a:rPr lang="en-GB" sz="3200" u="sng" dirty="0">
                <a:solidFill>
                  <a:srgbClr val="0070C0"/>
                </a:solidFill>
                <a:effectLst/>
                <a:ea typeface="Times New Roman" panose="02020603050405020304" pitchFamily="18" charset="0"/>
                <a:cs typeface="Aptos" panose="020B0004020202020204" pitchFamily="34" charset="0"/>
                <a:hlinkClick r:id="rId2">
                  <a:extLst>
                    <a:ext uri="{A12FA001-AC4F-418D-AE19-62706E023703}">
                      <ahyp:hlinkClr xmlns:ahyp="http://schemas.microsoft.com/office/drawing/2018/hyperlinkcolor" val="tx"/>
                    </a:ext>
                  </a:extLst>
                </a:hlinkClick>
              </a:rPr>
              <a:t>https://www.which.co.uk/reviews/insulation/article/how-to-use-a-thermal-camera-to-cut-energy-bills-aZzS22N7CDyK</a:t>
            </a:r>
            <a:endParaRPr lang="en-GB" sz="3200" dirty="0">
              <a:solidFill>
                <a:srgbClr val="0070C0"/>
              </a:solidFill>
              <a:effectLst/>
              <a:ea typeface="Aptos" panose="020B0004020202020204" pitchFamily="34" charset="0"/>
              <a:cs typeface="Aptos" panose="020B0004020202020204" pitchFamily="34" charset="0"/>
            </a:endParaRPr>
          </a:p>
          <a:p>
            <a:pPr marL="0" indent="0" algn="ctr">
              <a:buNone/>
            </a:pPr>
            <a:endParaRPr lang="en-US" sz="3200" dirty="0">
              <a:solidFill>
                <a:srgbClr val="FF0000"/>
              </a:solidFill>
            </a:endParaRPr>
          </a:p>
        </p:txBody>
      </p:sp>
      <p:sp>
        <p:nvSpPr>
          <p:cNvPr id="3" name="Title 2">
            <a:extLst>
              <a:ext uri="{FF2B5EF4-FFF2-40B4-BE49-F238E27FC236}">
                <a16:creationId xmlns:a16="http://schemas.microsoft.com/office/drawing/2014/main" id="{35F7A98B-CDCF-E33B-45D4-3094EA3E73E5}"/>
              </a:ext>
            </a:extLst>
          </p:cNvPr>
          <p:cNvSpPr>
            <a:spLocks noGrp="1"/>
          </p:cNvSpPr>
          <p:nvPr>
            <p:ph type="title"/>
          </p:nvPr>
        </p:nvSpPr>
        <p:spPr>
          <a:xfrm>
            <a:off x="907774" y="1417282"/>
            <a:ext cx="10515600" cy="2011718"/>
          </a:xfrm>
        </p:spPr>
        <p:txBody>
          <a:bodyPr>
            <a:normAutofit fontScale="90000"/>
          </a:bodyPr>
          <a:lstStyle/>
          <a:p>
            <a:pPr algn="ctr"/>
            <a:r>
              <a:rPr lang="en-US" sz="4900" dirty="0"/>
              <a:t>An Introduction to Thermal Imaging</a:t>
            </a:r>
            <a:br>
              <a:rPr lang="en-US" dirty="0"/>
            </a:br>
            <a:r>
              <a:rPr lang="en-US" dirty="0"/>
              <a:t>+</a:t>
            </a:r>
            <a:br>
              <a:rPr lang="en-US" dirty="0"/>
            </a:br>
            <a:r>
              <a:rPr lang="en-US" dirty="0"/>
              <a:t>Some Random Thoughts on Heat</a:t>
            </a:r>
            <a:br>
              <a:rPr lang="en-US" dirty="0"/>
            </a:br>
            <a:endParaRPr lang="en-US" dirty="0"/>
          </a:p>
        </p:txBody>
      </p:sp>
    </p:spTree>
    <p:extLst>
      <p:ext uri="{BB962C8B-B14F-4D97-AF65-F5344CB8AC3E}">
        <p14:creationId xmlns:p14="http://schemas.microsoft.com/office/powerpoint/2010/main" val="25935539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22B8F5-5DDE-BA83-471A-22D2BAE5277A}"/>
              </a:ext>
            </a:extLst>
          </p:cNvPr>
          <p:cNvSpPr>
            <a:spLocks noGrp="1"/>
          </p:cNvSpPr>
          <p:nvPr>
            <p:ph idx="1"/>
          </p:nvPr>
        </p:nvSpPr>
        <p:spPr>
          <a:xfrm>
            <a:off x="907774" y="2047566"/>
            <a:ext cx="4489726" cy="3932820"/>
          </a:xfrm>
        </p:spPr>
        <p:txBody>
          <a:bodyPr/>
          <a:lstStyle/>
          <a:p>
            <a:r>
              <a:rPr lang="en-GB" dirty="0"/>
              <a:t>Left: Low thermostat &amp; secondary glazing</a:t>
            </a:r>
          </a:p>
          <a:p>
            <a:endParaRPr lang="en-GB" dirty="0"/>
          </a:p>
          <a:p>
            <a:r>
              <a:rPr lang="en-GB" dirty="0"/>
              <a:t>Right: House kept a lot warmer</a:t>
            </a:r>
          </a:p>
          <a:p>
            <a:endParaRPr lang="en-GB" dirty="0"/>
          </a:p>
          <a:p>
            <a:pPr marL="0" indent="0">
              <a:buNone/>
            </a:pPr>
            <a:r>
              <a:rPr lang="en-GB" dirty="0"/>
              <a:t>Thanks to Cambridge Carbon Footprint</a:t>
            </a:r>
          </a:p>
        </p:txBody>
      </p:sp>
      <p:sp>
        <p:nvSpPr>
          <p:cNvPr id="3" name="Title 2">
            <a:extLst>
              <a:ext uri="{FF2B5EF4-FFF2-40B4-BE49-F238E27FC236}">
                <a16:creationId xmlns:a16="http://schemas.microsoft.com/office/drawing/2014/main" id="{961EA901-CD4F-B051-3D49-D21642349879}"/>
              </a:ext>
            </a:extLst>
          </p:cNvPr>
          <p:cNvSpPr>
            <a:spLocks noGrp="1"/>
          </p:cNvSpPr>
          <p:nvPr>
            <p:ph type="title"/>
          </p:nvPr>
        </p:nvSpPr>
        <p:spPr>
          <a:xfrm>
            <a:off x="907774" y="1060500"/>
            <a:ext cx="10052326" cy="898166"/>
          </a:xfrm>
        </p:spPr>
        <p:txBody>
          <a:bodyPr/>
          <a:lstStyle/>
          <a:p>
            <a:r>
              <a:rPr lang="en-GB" dirty="0"/>
              <a:t>Is the House/Room Heated??</a:t>
            </a:r>
          </a:p>
        </p:txBody>
      </p:sp>
      <p:pic>
        <p:nvPicPr>
          <p:cNvPr id="4" name="Picture 3">
            <a:extLst>
              <a:ext uri="{FF2B5EF4-FFF2-40B4-BE49-F238E27FC236}">
                <a16:creationId xmlns:a16="http://schemas.microsoft.com/office/drawing/2014/main" id="{D1C9B5AB-CB02-B7CC-1742-E7E9C458C1E6}"/>
              </a:ext>
            </a:extLst>
          </p:cNvPr>
          <p:cNvPicPr>
            <a:picLocks noChangeAspect="1"/>
          </p:cNvPicPr>
          <p:nvPr/>
        </p:nvPicPr>
        <p:blipFill>
          <a:blip r:embed="rId2"/>
          <a:stretch>
            <a:fillRect/>
          </a:stretch>
        </p:blipFill>
        <p:spPr>
          <a:xfrm>
            <a:off x="5809496" y="2047566"/>
            <a:ext cx="5313442" cy="4023034"/>
          </a:xfrm>
          <a:prstGeom prst="rect">
            <a:avLst/>
          </a:prstGeom>
        </p:spPr>
      </p:pic>
    </p:spTree>
    <p:extLst>
      <p:ext uri="{BB962C8B-B14F-4D97-AF65-F5344CB8AC3E}">
        <p14:creationId xmlns:p14="http://schemas.microsoft.com/office/powerpoint/2010/main" val="1945472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F99A8B-98F4-C651-A886-A35D27F1B99F}"/>
              </a:ext>
            </a:extLst>
          </p:cNvPr>
          <p:cNvSpPr>
            <a:spLocks noGrp="1"/>
          </p:cNvSpPr>
          <p:nvPr>
            <p:ph type="title"/>
          </p:nvPr>
        </p:nvSpPr>
        <p:spPr>
          <a:xfrm>
            <a:off x="838200" y="971156"/>
            <a:ext cx="10515600" cy="921144"/>
          </a:xfrm>
        </p:spPr>
        <p:txBody>
          <a:bodyPr/>
          <a:lstStyle/>
          <a:p>
            <a:r>
              <a:rPr lang="en-GB" dirty="0"/>
              <a:t>Care with Auto-Scaling</a:t>
            </a:r>
          </a:p>
        </p:txBody>
      </p:sp>
      <p:pic>
        <p:nvPicPr>
          <p:cNvPr id="7" name="Picture 6" descr="A house with a temperature&#10;&#10;Description automatically generated">
            <a:extLst>
              <a:ext uri="{FF2B5EF4-FFF2-40B4-BE49-F238E27FC236}">
                <a16:creationId xmlns:a16="http://schemas.microsoft.com/office/drawing/2014/main" id="{38740E71-32CC-6965-FE74-CA1B801A10C3}"/>
              </a:ext>
            </a:extLst>
          </p:cNvPr>
          <p:cNvPicPr>
            <a:picLocks noChangeAspect="1"/>
          </p:cNvPicPr>
          <p:nvPr/>
        </p:nvPicPr>
        <p:blipFill>
          <a:blip r:embed="rId2"/>
          <a:stretch>
            <a:fillRect/>
          </a:stretch>
        </p:blipFill>
        <p:spPr>
          <a:xfrm>
            <a:off x="4834466" y="1892300"/>
            <a:ext cx="6316133" cy="4737100"/>
          </a:xfrm>
          <a:prstGeom prst="rect">
            <a:avLst/>
          </a:prstGeom>
        </p:spPr>
      </p:pic>
      <p:sp>
        <p:nvSpPr>
          <p:cNvPr id="8" name="TextBox 7">
            <a:extLst>
              <a:ext uri="{FF2B5EF4-FFF2-40B4-BE49-F238E27FC236}">
                <a16:creationId xmlns:a16="http://schemas.microsoft.com/office/drawing/2014/main" id="{BA0AF917-8D11-519F-6B4A-6853CF1BD3DA}"/>
              </a:ext>
            </a:extLst>
          </p:cNvPr>
          <p:cNvSpPr txBox="1"/>
          <p:nvPr/>
        </p:nvSpPr>
        <p:spPr>
          <a:xfrm>
            <a:off x="691873" y="1892300"/>
            <a:ext cx="3375301" cy="1815882"/>
          </a:xfrm>
          <a:prstGeom prst="rect">
            <a:avLst/>
          </a:prstGeom>
          <a:noFill/>
        </p:spPr>
        <p:txBody>
          <a:bodyPr wrap="square" rtlCol="0">
            <a:spAutoFit/>
          </a:bodyPr>
          <a:lstStyle/>
          <a:p>
            <a:r>
              <a:rPr lang="en-GB" sz="2800" dirty="0"/>
              <a:t>Don’t point at the Sky, this will Measure the temperature of upper atmosphere!</a:t>
            </a:r>
          </a:p>
        </p:txBody>
      </p:sp>
      <p:cxnSp>
        <p:nvCxnSpPr>
          <p:cNvPr id="9" name="Straight Arrow Connector 8">
            <a:extLst>
              <a:ext uri="{FF2B5EF4-FFF2-40B4-BE49-F238E27FC236}">
                <a16:creationId xmlns:a16="http://schemas.microsoft.com/office/drawing/2014/main" id="{0EFD4D79-648E-6CC9-A3A9-DCF138C57974}"/>
              </a:ext>
            </a:extLst>
          </p:cNvPr>
          <p:cNvCxnSpPr>
            <a:cxnSpLocks/>
          </p:cNvCxnSpPr>
          <p:nvPr/>
        </p:nvCxnSpPr>
        <p:spPr>
          <a:xfrm flipV="1">
            <a:off x="3420242" y="2899168"/>
            <a:ext cx="3973550" cy="358266"/>
          </a:xfrm>
          <a:prstGeom prst="straightConnector1">
            <a:avLst/>
          </a:prstGeom>
          <a:ln w="31750">
            <a:solidFill>
              <a:srgbClr val="FFC000"/>
            </a:solidFill>
            <a:tailEnd type="triangle" w="lg" len="lg"/>
          </a:ln>
          <a:effectLst>
            <a:outerShdw blurRad="25400"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0935138-FBC2-5AE7-E4D2-FECAC7743562}"/>
              </a:ext>
            </a:extLst>
          </p:cNvPr>
          <p:cNvSpPr txBox="1"/>
          <p:nvPr/>
        </p:nvSpPr>
        <p:spPr>
          <a:xfrm>
            <a:off x="691874" y="4394837"/>
            <a:ext cx="3219726" cy="1815882"/>
          </a:xfrm>
          <a:prstGeom prst="rect">
            <a:avLst/>
          </a:prstGeom>
          <a:noFill/>
        </p:spPr>
        <p:txBody>
          <a:bodyPr wrap="square" rtlCol="0">
            <a:spAutoFit/>
          </a:bodyPr>
          <a:lstStyle/>
          <a:p>
            <a:r>
              <a:rPr lang="en-GB" sz="2800" dirty="0"/>
              <a:t>And hence, Poor temperature resolution in area of interest</a:t>
            </a:r>
          </a:p>
        </p:txBody>
      </p:sp>
      <p:cxnSp>
        <p:nvCxnSpPr>
          <p:cNvPr id="2" name="Straight Arrow Connector 1">
            <a:extLst>
              <a:ext uri="{FF2B5EF4-FFF2-40B4-BE49-F238E27FC236}">
                <a16:creationId xmlns:a16="http://schemas.microsoft.com/office/drawing/2014/main" id="{2740B8EE-D1D6-2C4C-9612-60FFE47C8009}"/>
              </a:ext>
            </a:extLst>
          </p:cNvPr>
          <p:cNvCxnSpPr>
            <a:cxnSpLocks/>
          </p:cNvCxnSpPr>
          <p:nvPr/>
        </p:nvCxnSpPr>
        <p:spPr>
          <a:xfrm>
            <a:off x="3953918" y="5573298"/>
            <a:ext cx="4038614" cy="0"/>
          </a:xfrm>
          <a:prstGeom prst="straightConnector1">
            <a:avLst/>
          </a:prstGeom>
          <a:ln w="31750">
            <a:solidFill>
              <a:srgbClr val="002060"/>
            </a:solidFill>
            <a:tailEnd type="triangle" w="lg" len="lg"/>
          </a:ln>
          <a:effectLst>
            <a:outerShdw blurRad="25400"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245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ouse with a infrared image&#10;&#10;Description automatically generated">
            <a:extLst>
              <a:ext uri="{FF2B5EF4-FFF2-40B4-BE49-F238E27FC236}">
                <a16:creationId xmlns:a16="http://schemas.microsoft.com/office/drawing/2014/main" id="{228EA2D6-0A60-4EBC-760A-B5F065F8987B}"/>
              </a:ext>
            </a:extLst>
          </p:cNvPr>
          <p:cNvPicPr>
            <a:picLocks noChangeAspect="1"/>
          </p:cNvPicPr>
          <p:nvPr/>
        </p:nvPicPr>
        <p:blipFill>
          <a:blip r:embed="rId2"/>
          <a:stretch>
            <a:fillRect/>
          </a:stretch>
        </p:blipFill>
        <p:spPr>
          <a:xfrm>
            <a:off x="768074" y="1846056"/>
            <a:ext cx="5937526" cy="4453144"/>
          </a:xfrm>
          <a:prstGeom prst="rect">
            <a:avLst/>
          </a:prstGeom>
        </p:spPr>
      </p:pic>
      <p:pic>
        <p:nvPicPr>
          <p:cNvPr id="7" name="Picture 6" descr="A house with a car in front of it&#10;&#10;Description automatically generated">
            <a:extLst>
              <a:ext uri="{FF2B5EF4-FFF2-40B4-BE49-F238E27FC236}">
                <a16:creationId xmlns:a16="http://schemas.microsoft.com/office/drawing/2014/main" id="{7B53E186-E4C1-AC76-249F-AF4F57F6C391}"/>
              </a:ext>
            </a:extLst>
          </p:cNvPr>
          <p:cNvPicPr>
            <a:picLocks noChangeAspect="1"/>
          </p:cNvPicPr>
          <p:nvPr/>
        </p:nvPicPr>
        <p:blipFill>
          <a:blip r:embed="rId3"/>
          <a:stretch>
            <a:fillRect/>
          </a:stretch>
        </p:blipFill>
        <p:spPr>
          <a:xfrm>
            <a:off x="5640642" y="830056"/>
            <a:ext cx="5937526" cy="4453144"/>
          </a:xfrm>
          <a:prstGeom prst="rect">
            <a:avLst/>
          </a:prstGeom>
        </p:spPr>
      </p:pic>
    </p:spTree>
    <p:extLst>
      <p:ext uri="{BB962C8B-B14F-4D97-AF65-F5344CB8AC3E}">
        <p14:creationId xmlns:p14="http://schemas.microsoft.com/office/powerpoint/2010/main" val="1795684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79D548-16C2-145C-37C9-5ACB9118CCC2}"/>
              </a:ext>
            </a:extLst>
          </p:cNvPr>
          <p:cNvSpPr>
            <a:spLocks noGrp="1"/>
          </p:cNvSpPr>
          <p:nvPr>
            <p:ph idx="1"/>
          </p:nvPr>
        </p:nvSpPr>
        <p:spPr>
          <a:xfrm>
            <a:off x="653774" y="2097240"/>
            <a:ext cx="5277126" cy="3615132"/>
          </a:xfrm>
        </p:spPr>
        <p:txBody>
          <a:bodyPr>
            <a:normAutofit/>
          </a:bodyPr>
          <a:lstStyle/>
          <a:p>
            <a:r>
              <a:rPr lang="en-GB" dirty="0"/>
              <a:t>Need the inside/outside temp difference</a:t>
            </a:r>
          </a:p>
          <a:p>
            <a:r>
              <a:rPr lang="en-GB" dirty="0"/>
              <a:t>Generally yellow &amp; orange = good</a:t>
            </a:r>
          </a:p>
          <a:p>
            <a:r>
              <a:rPr lang="en-GB" dirty="0"/>
              <a:t>Generally blue &amp; black = bad</a:t>
            </a:r>
          </a:p>
          <a:p>
            <a:r>
              <a:rPr lang="en-GB" dirty="0"/>
              <a:t>Understanding home construction useful</a:t>
            </a:r>
          </a:p>
          <a:p>
            <a:r>
              <a:rPr lang="en-GB" dirty="0"/>
              <a:t>Some pitfalls here as well</a:t>
            </a:r>
          </a:p>
        </p:txBody>
      </p:sp>
      <p:sp>
        <p:nvSpPr>
          <p:cNvPr id="3" name="Title 2">
            <a:extLst>
              <a:ext uri="{FF2B5EF4-FFF2-40B4-BE49-F238E27FC236}">
                <a16:creationId xmlns:a16="http://schemas.microsoft.com/office/drawing/2014/main" id="{0FE331A3-79B8-14F1-BCAF-7FC0268642DE}"/>
              </a:ext>
            </a:extLst>
          </p:cNvPr>
          <p:cNvSpPr>
            <a:spLocks noGrp="1"/>
          </p:cNvSpPr>
          <p:nvPr>
            <p:ph type="title"/>
          </p:nvPr>
        </p:nvSpPr>
        <p:spPr>
          <a:xfrm>
            <a:off x="838200" y="1005408"/>
            <a:ext cx="10515600" cy="905688"/>
          </a:xfrm>
        </p:spPr>
        <p:txBody>
          <a:bodyPr/>
          <a:lstStyle/>
          <a:p>
            <a:r>
              <a:rPr lang="en-GB" dirty="0"/>
              <a:t>Imaging from the Inside</a:t>
            </a:r>
          </a:p>
        </p:txBody>
      </p:sp>
      <p:pic>
        <p:nvPicPr>
          <p:cNvPr id="7" name="Picture 6" descr="A infrared image of a kitchen&#10;&#10;Description automatically generated">
            <a:extLst>
              <a:ext uri="{FF2B5EF4-FFF2-40B4-BE49-F238E27FC236}">
                <a16:creationId xmlns:a16="http://schemas.microsoft.com/office/drawing/2014/main" id="{D1FA23FB-4A32-9576-8A87-28BEFBEF7E20}"/>
              </a:ext>
            </a:extLst>
          </p:cNvPr>
          <p:cNvPicPr>
            <a:picLocks noChangeAspect="1"/>
          </p:cNvPicPr>
          <p:nvPr/>
        </p:nvPicPr>
        <p:blipFill rotWithShape="1">
          <a:blip r:embed="rId2"/>
          <a:srcRect l="30063"/>
          <a:stretch/>
        </p:blipFill>
        <p:spPr>
          <a:xfrm>
            <a:off x="6527800" y="1691742"/>
            <a:ext cx="4127305" cy="4426128"/>
          </a:xfrm>
          <a:prstGeom prst="rect">
            <a:avLst/>
          </a:prstGeom>
        </p:spPr>
      </p:pic>
      <p:cxnSp>
        <p:nvCxnSpPr>
          <p:cNvPr id="9" name="Straight Arrow Connector 8">
            <a:extLst>
              <a:ext uri="{FF2B5EF4-FFF2-40B4-BE49-F238E27FC236}">
                <a16:creationId xmlns:a16="http://schemas.microsoft.com/office/drawing/2014/main" id="{6DB586B1-76BC-C3EA-8B46-35D3293B1AD6}"/>
              </a:ext>
            </a:extLst>
          </p:cNvPr>
          <p:cNvCxnSpPr>
            <a:cxnSpLocks/>
          </p:cNvCxnSpPr>
          <p:nvPr/>
        </p:nvCxnSpPr>
        <p:spPr>
          <a:xfrm flipV="1">
            <a:off x="5562600" y="2476500"/>
            <a:ext cx="1866900" cy="1130300"/>
          </a:xfrm>
          <a:prstGeom prst="straightConnector1">
            <a:avLst/>
          </a:prstGeom>
          <a:ln w="317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704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infrared image&#10;&#10;Description automatically generated">
            <a:extLst>
              <a:ext uri="{FF2B5EF4-FFF2-40B4-BE49-F238E27FC236}">
                <a16:creationId xmlns:a16="http://schemas.microsoft.com/office/drawing/2014/main" id="{499958DB-BABD-EE3A-2C8A-3A5B32FF789F}"/>
              </a:ext>
            </a:extLst>
          </p:cNvPr>
          <p:cNvPicPr>
            <a:picLocks noGrp="1" noChangeAspect="1"/>
          </p:cNvPicPr>
          <p:nvPr>
            <p:ph idx="1"/>
          </p:nvPr>
        </p:nvPicPr>
        <p:blipFill>
          <a:blip r:embed="rId2"/>
          <a:stretch>
            <a:fillRect/>
          </a:stretch>
        </p:blipFill>
        <p:spPr>
          <a:xfrm>
            <a:off x="5516446" y="1280160"/>
            <a:ext cx="6323583" cy="4742688"/>
          </a:xfrm>
        </p:spPr>
      </p:pic>
      <p:sp>
        <p:nvSpPr>
          <p:cNvPr id="3" name="Title 2">
            <a:extLst>
              <a:ext uri="{FF2B5EF4-FFF2-40B4-BE49-F238E27FC236}">
                <a16:creationId xmlns:a16="http://schemas.microsoft.com/office/drawing/2014/main" id="{89087B1A-974F-E8D0-0F7F-F272BBA1C285}"/>
              </a:ext>
            </a:extLst>
          </p:cNvPr>
          <p:cNvSpPr>
            <a:spLocks noGrp="1"/>
          </p:cNvSpPr>
          <p:nvPr>
            <p:ph type="title"/>
          </p:nvPr>
        </p:nvSpPr>
        <p:spPr>
          <a:xfrm>
            <a:off x="907774" y="1149400"/>
            <a:ext cx="4298210" cy="1111644"/>
          </a:xfrm>
        </p:spPr>
        <p:txBody>
          <a:bodyPr>
            <a:normAutofit fontScale="90000"/>
          </a:bodyPr>
          <a:lstStyle/>
          <a:p>
            <a:r>
              <a:rPr lang="en-GB" dirty="0"/>
              <a:t>What’s significant?</a:t>
            </a:r>
          </a:p>
        </p:txBody>
      </p:sp>
      <p:sp>
        <p:nvSpPr>
          <p:cNvPr id="7" name="TextBox 6">
            <a:extLst>
              <a:ext uri="{FF2B5EF4-FFF2-40B4-BE49-F238E27FC236}">
                <a16:creationId xmlns:a16="http://schemas.microsoft.com/office/drawing/2014/main" id="{B7CA31E6-0927-A84A-24AB-B03340A76A09}"/>
              </a:ext>
            </a:extLst>
          </p:cNvPr>
          <p:cNvSpPr txBox="1"/>
          <p:nvPr/>
        </p:nvSpPr>
        <p:spPr>
          <a:xfrm>
            <a:off x="907774" y="2102503"/>
            <a:ext cx="2060028" cy="523220"/>
          </a:xfrm>
          <a:prstGeom prst="rect">
            <a:avLst/>
          </a:prstGeom>
          <a:noFill/>
        </p:spPr>
        <p:txBody>
          <a:bodyPr wrap="square" rtlCol="0">
            <a:spAutoFit/>
          </a:bodyPr>
          <a:lstStyle/>
          <a:p>
            <a:r>
              <a:rPr lang="en-GB" sz="2800" dirty="0"/>
              <a:t>Outside wall</a:t>
            </a:r>
          </a:p>
        </p:txBody>
      </p:sp>
      <p:cxnSp>
        <p:nvCxnSpPr>
          <p:cNvPr id="8" name="Straight Arrow Connector 7">
            <a:extLst>
              <a:ext uri="{FF2B5EF4-FFF2-40B4-BE49-F238E27FC236}">
                <a16:creationId xmlns:a16="http://schemas.microsoft.com/office/drawing/2014/main" id="{C87A9E3F-D027-655B-0926-763CDCFCC5D1}"/>
              </a:ext>
            </a:extLst>
          </p:cNvPr>
          <p:cNvCxnSpPr>
            <a:cxnSpLocks/>
          </p:cNvCxnSpPr>
          <p:nvPr/>
        </p:nvCxnSpPr>
        <p:spPr>
          <a:xfrm>
            <a:off x="2819400" y="2364113"/>
            <a:ext cx="6600825" cy="890177"/>
          </a:xfrm>
          <a:prstGeom prst="straightConnector1">
            <a:avLst/>
          </a:prstGeom>
          <a:ln w="31750">
            <a:solidFill>
              <a:schemeClr val="tx1"/>
            </a:solidFill>
            <a:tailEnd type="triangle" w="lg" len="lg"/>
          </a:ln>
          <a:effectLst>
            <a:outerShdw blurRad="25400"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F7B7477-C136-F394-C21A-6F5CB507AEFE}"/>
              </a:ext>
            </a:extLst>
          </p:cNvPr>
          <p:cNvSpPr txBox="1"/>
          <p:nvPr/>
        </p:nvSpPr>
        <p:spPr>
          <a:xfrm>
            <a:off x="907774" y="2756528"/>
            <a:ext cx="2060028" cy="523220"/>
          </a:xfrm>
          <a:prstGeom prst="rect">
            <a:avLst/>
          </a:prstGeom>
          <a:noFill/>
        </p:spPr>
        <p:txBody>
          <a:bodyPr wrap="square" rtlCol="0">
            <a:spAutoFit/>
          </a:bodyPr>
          <a:lstStyle/>
          <a:p>
            <a:r>
              <a:rPr lang="en-GB" sz="2800" dirty="0"/>
              <a:t>Inside wall</a:t>
            </a:r>
          </a:p>
        </p:txBody>
      </p:sp>
      <p:cxnSp>
        <p:nvCxnSpPr>
          <p:cNvPr id="11" name="Straight Arrow Connector 10">
            <a:extLst>
              <a:ext uri="{FF2B5EF4-FFF2-40B4-BE49-F238E27FC236}">
                <a16:creationId xmlns:a16="http://schemas.microsoft.com/office/drawing/2014/main" id="{684CBE96-6D7A-A15C-8A7B-B712DB93FFD8}"/>
              </a:ext>
            </a:extLst>
          </p:cNvPr>
          <p:cNvCxnSpPr>
            <a:cxnSpLocks/>
          </p:cNvCxnSpPr>
          <p:nvPr/>
        </p:nvCxnSpPr>
        <p:spPr>
          <a:xfrm>
            <a:off x="2636721" y="3070812"/>
            <a:ext cx="5288079" cy="339741"/>
          </a:xfrm>
          <a:prstGeom prst="straightConnector1">
            <a:avLst/>
          </a:prstGeom>
          <a:ln w="31750">
            <a:solidFill>
              <a:schemeClr val="tx1"/>
            </a:solidFill>
            <a:tailEnd type="triangle" w="lg" len="lg"/>
          </a:ln>
          <a:effectLst>
            <a:outerShdw blurRad="25400"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9F11F66-42DC-B424-2839-9965EB5D97D4}"/>
              </a:ext>
            </a:extLst>
          </p:cNvPr>
          <p:cNvSpPr txBox="1"/>
          <p:nvPr/>
        </p:nvSpPr>
        <p:spPr>
          <a:xfrm>
            <a:off x="775840" y="3530652"/>
            <a:ext cx="3721762" cy="2246769"/>
          </a:xfrm>
          <a:prstGeom prst="rect">
            <a:avLst/>
          </a:prstGeom>
          <a:noFill/>
        </p:spPr>
        <p:txBody>
          <a:bodyPr wrap="square" rtlCol="0">
            <a:spAutoFit/>
          </a:bodyPr>
          <a:lstStyle/>
          <a:p>
            <a:r>
              <a:rPr lang="en-GB" sz="2800" dirty="0"/>
              <a:t>Outside wall (</a:t>
            </a:r>
            <a:r>
              <a:rPr lang="en-GB" sz="2800" dirty="0">
                <a:solidFill>
                  <a:schemeClr val="accent2">
                    <a:lumMod val="75000"/>
                  </a:schemeClr>
                </a:solidFill>
              </a:rPr>
              <a:t>Orange Ring</a:t>
            </a:r>
            <a:r>
              <a:rPr lang="en-GB" sz="2800" dirty="0"/>
              <a:t>) cooler by 1.8°C than inside wall (</a:t>
            </a:r>
            <a:r>
              <a:rPr lang="en-GB" sz="2800" dirty="0">
                <a:solidFill>
                  <a:schemeClr val="accent5">
                    <a:lumMod val="75000"/>
                  </a:schemeClr>
                </a:solidFill>
              </a:rPr>
              <a:t>Blue Ring</a:t>
            </a:r>
            <a:r>
              <a:rPr lang="en-GB" sz="2800" dirty="0"/>
              <a:t>). Improved insulation would help </a:t>
            </a:r>
          </a:p>
        </p:txBody>
      </p:sp>
    </p:spTree>
    <p:extLst>
      <p:ext uri="{BB962C8B-B14F-4D97-AF65-F5344CB8AC3E}">
        <p14:creationId xmlns:p14="http://schemas.microsoft.com/office/powerpoint/2010/main" val="3987603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96843E-F796-8149-E5B1-3A5031FDE926}"/>
              </a:ext>
            </a:extLst>
          </p:cNvPr>
          <p:cNvSpPr>
            <a:spLocks noGrp="1"/>
          </p:cNvSpPr>
          <p:nvPr>
            <p:ph type="title"/>
          </p:nvPr>
        </p:nvSpPr>
        <p:spPr>
          <a:xfrm>
            <a:off x="1138003" y="1128799"/>
            <a:ext cx="6043444" cy="889712"/>
          </a:xfrm>
        </p:spPr>
        <p:txBody>
          <a:bodyPr>
            <a:noAutofit/>
          </a:bodyPr>
          <a:lstStyle/>
          <a:p>
            <a:pPr marL="0" indent="0">
              <a:buNone/>
            </a:pPr>
            <a:r>
              <a:rPr lang="en-GB" sz="3600" dirty="0"/>
              <a:t>Understanding home construction can help</a:t>
            </a:r>
          </a:p>
        </p:txBody>
      </p:sp>
      <p:pic>
        <p:nvPicPr>
          <p:cNvPr id="5" name="Picture 4" descr="A window with curtains and a circle&#10;&#10;Description automatically generated">
            <a:extLst>
              <a:ext uri="{FF2B5EF4-FFF2-40B4-BE49-F238E27FC236}">
                <a16:creationId xmlns:a16="http://schemas.microsoft.com/office/drawing/2014/main" id="{7647B84F-4A79-BACE-6E60-951741DB148E}"/>
              </a:ext>
            </a:extLst>
          </p:cNvPr>
          <p:cNvPicPr>
            <a:picLocks noChangeAspect="1"/>
          </p:cNvPicPr>
          <p:nvPr/>
        </p:nvPicPr>
        <p:blipFill>
          <a:blip r:embed="rId2"/>
          <a:stretch>
            <a:fillRect/>
          </a:stretch>
        </p:blipFill>
        <p:spPr>
          <a:xfrm>
            <a:off x="1164587" y="2282552"/>
            <a:ext cx="5786631" cy="4339973"/>
          </a:xfrm>
          <a:prstGeom prst="rect">
            <a:avLst/>
          </a:prstGeom>
        </p:spPr>
      </p:pic>
      <p:pic>
        <p:nvPicPr>
          <p:cNvPr id="6" name="Picture 5" descr="A diagram of a roof&#10;&#10;Description automatically generated">
            <a:extLst>
              <a:ext uri="{FF2B5EF4-FFF2-40B4-BE49-F238E27FC236}">
                <a16:creationId xmlns:a16="http://schemas.microsoft.com/office/drawing/2014/main" id="{72002232-02D7-6160-12A6-C8E2580A29B0}"/>
              </a:ext>
            </a:extLst>
          </p:cNvPr>
          <p:cNvPicPr>
            <a:picLocks noChangeAspect="1"/>
          </p:cNvPicPr>
          <p:nvPr/>
        </p:nvPicPr>
        <p:blipFill>
          <a:blip r:embed="rId3"/>
          <a:stretch>
            <a:fillRect/>
          </a:stretch>
        </p:blipFill>
        <p:spPr>
          <a:xfrm>
            <a:off x="8134098" y="862977"/>
            <a:ext cx="3355568" cy="5132045"/>
          </a:xfrm>
          <a:prstGeom prst="rect">
            <a:avLst/>
          </a:prstGeom>
        </p:spPr>
      </p:pic>
      <p:sp>
        <p:nvSpPr>
          <p:cNvPr id="7" name="Freeform 6">
            <a:extLst>
              <a:ext uri="{FF2B5EF4-FFF2-40B4-BE49-F238E27FC236}">
                <a16:creationId xmlns:a16="http://schemas.microsoft.com/office/drawing/2014/main" id="{1A74CE93-4A08-707E-EA8E-568CE2E92570}"/>
              </a:ext>
            </a:extLst>
          </p:cNvPr>
          <p:cNvSpPr/>
          <p:nvPr/>
        </p:nvSpPr>
        <p:spPr>
          <a:xfrm>
            <a:off x="6585995" y="3298785"/>
            <a:ext cx="3321934" cy="1153754"/>
          </a:xfrm>
          <a:custGeom>
            <a:avLst/>
            <a:gdLst>
              <a:gd name="connsiteX0" fmla="*/ 0 w 3321934"/>
              <a:gd name="connsiteY0" fmla="*/ 0 h 1153754"/>
              <a:gd name="connsiteX1" fmla="*/ 856527 w 3321934"/>
              <a:gd name="connsiteY1" fmla="*/ 1122744 h 1153754"/>
              <a:gd name="connsiteX2" fmla="*/ 3321934 w 3321934"/>
              <a:gd name="connsiteY2" fmla="*/ 729205 h 1153754"/>
            </a:gdLst>
            <a:ahLst/>
            <a:cxnLst>
              <a:cxn ang="0">
                <a:pos x="connsiteX0" y="connsiteY0"/>
              </a:cxn>
              <a:cxn ang="0">
                <a:pos x="connsiteX1" y="connsiteY1"/>
              </a:cxn>
              <a:cxn ang="0">
                <a:pos x="connsiteX2" y="connsiteY2"/>
              </a:cxn>
            </a:cxnLst>
            <a:rect l="l" t="t" r="r" b="b"/>
            <a:pathLst>
              <a:path w="3321934" h="1153754">
                <a:moveTo>
                  <a:pt x="0" y="0"/>
                </a:moveTo>
                <a:cubicBezTo>
                  <a:pt x="151435" y="500605"/>
                  <a:pt x="302871" y="1001210"/>
                  <a:pt x="856527" y="1122744"/>
                </a:cubicBezTo>
                <a:cubicBezTo>
                  <a:pt x="1410183" y="1244278"/>
                  <a:pt x="2366058" y="986741"/>
                  <a:pt x="3321934" y="729205"/>
                </a:cubicBezTo>
              </a:path>
            </a:pathLst>
          </a:custGeom>
          <a:noFill/>
          <a:ln w="28575">
            <a:headEnd type="triangle" w="lg" len="lg"/>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A205D8DB-C591-F9AB-419E-DC34164AE6A8}"/>
              </a:ext>
            </a:extLst>
          </p:cNvPr>
          <p:cNvSpPr txBox="1"/>
          <p:nvPr/>
        </p:nvSpPr>
        <p:spPr>
          <a:xfrm>
            <a:off x="7254177" y="4452538"/>
            <a:ext cx="1759841" cy="584775"/>
          </a:xfrm>
          <a:prstGeom prst="rect">
            <a:avLst/>
          </a:prstGeom>
          <a:noFill/>
        </p:spPr>
        <p:txBody>
          <a:bodyPr wrap="none" rtlCol="0">
            <a:spAutoFit/>
          </a:bodyPr>
          <a:lstStyle/>
          <a:p>
            <a:r>
              <a:rPr lang="en-GB" sz="3200" dirty="0"/>
              <a:t>Cold area</a:t>
            </a:r>
          </a:p>
        </p:txBody>
      </p:sp>
    </p:spTree>
    <p:extLst>
      <p:ext uri="{BB962C8B-B14F-4D97-AF65-F5344CB8AC3E}">
        <p14:creationId xmlns:p14="http://schemas.microsoft.com/office/powerpoint/2010/main" val="158584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1A8406-B0BE-6F98-42C6-25F7A9FD3A24}"/>
              </a:ext>
            </a:extLst>
          </p:cNvPr>
          <p:cNvSpPr>
            <a:spLocks noGrp="1"/>
          </p:cNvSpPr>
          <p:nvPr>
            <p:ph type="title"/>
          </p:nvPr>
        </p:nvSpPr>
        <p:spPr>
          <a:xfrm>
            <a:off x="838200" y="863156"/>
            <a:ext cx="10515600" cy="1067244"/>
          </a:xfrm>
        </p:spPr>
        <p:txBody>
          <a:bodyPr/>
          <a:lstStyle/>
          <a:p>
            <a:r>
              <a:rPr lang="en-GB" dirty="0"/>
              <a:t>Check for wasted heat inside</a:t>
            </a:r>
          </a:p>
        </p:txBody>
      </p:sp>
      <p:pic>
        <p:nvPicPr>
          <p:cNvPr id="5" name="Picture 4" descr="A infrared image of a window&#10;&#10;Description automatically generated with medium confidence">
            <a:extLst>
              <a:ext uri="{FF2B5EF4-FFF2-40B4-BE49-F238E27FC236}">
                <a16:creationId xmlns:a16="http://schemas.microsoft.com/office/drawing/2014/main" id="{03DE2007-F441-7A03-CEC1-837147CC1574}"/>
              </a:ext>
            </a:extLst>
          </p:cNvPr>
          <p:cNvPicPr>
            <a:picLocks noChangeAspect="1"/>
          </p:cNvPicPr>
          <p:nvPr/>
        </p:nvPicPr>
        <p:blipFill rotWithShape="1">
          <a:blip r:embed="rId2"/>
          <a:srcRect t="12046" b="5909"/>
          <a:stretch/>
        </p:blipFill>
        <p:spPr>
          <a:xfrm>
            <a:off x="1343024" y="1930400"/>
            <a:ext cx="4191000" cy="4584700"/>
          </a:xfrm>
          <a:prstGeom prst="rect">
            <a:avLst/>
          </a:prstGeom>
        </p:spPr>
      </p:pic>
      <p:pic>
        <p:nvPicPr>
          <p:cNvPr id="7" name="Picture 6" descr="A infrared image of a phone and a candle&#10;&#10;Description automatically generated">
            <a:extLst>
              <a:ext uri="{FF2B5EF4-FFF2-40B4-BE49-F238E27FC236}">
                <a16:creationId xmlns:a16="http://schemas.microsoft.com/office/drawing/2014/main" id="{FF6A686A-D41E-E0B0-5F87-1EF762D7C3D7}"/>
              </a:ext>
            </a:extLst>
          </p:cNvPr>
          <p:cNvPicPr>
            <a:picLocks noChangeAspect="1"/>
          </p:cNvPicPr>
          <p:nvPr/>
        </p:nvPicPr>
        <p:blipFill>
          <a:blip r:embed="rId3"/>
          <a:stretch>
            <a:fillRect/>
          </a:stretch>
        </p:blipFill>
        <p:spPr>
          <a:xfrm>
            <a:off x="6769100" y="1930400"/>
            <a:ext cx="4584700" cy="4584700"/>
          </a:xfrm>
          <a:prstGeom prst="rect">
            <a:avLst/>
          </a:prstGeom>
        </p:spPr>
      </p:pic>
    </p:spTree>
    <p:extLst>
      <p:ext uri="{BB962C8B-B14F-4D97-AF65-F5344CB8AC3E}">
        <p14:creationId xmlns:p14="http://schemas.microsoft.com/office/powerpoint/2010/main" val="3533937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ilver tea kettle with a red square in the middle&#10;&#10;Description automatically generated">
            <a:extLst>
              <a:ext uri="{FF2B5EF4-FFF2-40B4-BE49-F238E27FC236}">
                <a16:creationId xmlns:a16="http://schemas.microsoft.com/office/drawing/2014/main" id="{7FEAEC1C-15D8-3997-4892-66DC9A4FC95B}"/>
              </a:ext>
            </a:extLst>
          </p:cNvPr>
          <p:cNvPicPr>
            <a:picLocks noChangeAspect="1"/>
          </p:cNvPicPr>
          <p:nvPr/>
        </p:nvPicPr>
        <p:blipFill>
          <a:blip r:embed="rId2"/>
          <a:stretch>
            <a:fillRect/>
          </a:stretch>
        </p:blipFill>
        <p:spPr>
          <a:xfrm>
            <a:off x="6096000" y="1718640"/>
            <a:ext cx="4913339" cy="4069080"/>
          </a:xfrm>
          <a:prstGeom prst="rect">
            <a:avLst/>
          </a:prstGeom>
        </p:spPr>
      </p:pic>
      <p:sp>
        <p:nvSpPr>
          <p:cNvPr id="2" name="Content Placeholder 1">
            <a:extLst>
              <a:ext uri="{FF2B5EF4-FFF2-40B4-BE49-F238E27FC236}">
                <a16:creationId xmlns:a16="http://schemas.microsoft.com/office/drawing/2014/main" id="{26D334EA-FFD5-BFB1-0D58-8489CC1A10F7}"/>
              </a:ext>
            </a:extLst>
          </p:cNvPr>
          <p:cNvSpPr>
            <a:spLocks noGrp="1"/>
          </p:cNvSpPr>
          <p:nvPr>
            <p:ph idx="1"/>
          </p:nvPr>
        </p:nvSpPr>
        <p:spPr>
          <a:xfrm>
            <a:off x="768626" y="2172588"/>
            <a:ext cx="5327374" cy="3615132"/>
          </a:xfrm>
        </p:spPr>
        <p:txBody>
          <a:bodyPr/>
          <a:lstStyle/>
          <a:p>
            <a:r>
              <a:rPr lang="en-GB" dirty="0"/>
              <a:t>Different materials radiate different amounts of heat</a:t>
            </a:r>
          </a:p>
          <a:p>
            <a:r>
              <a:rPr lang="en-GB" dirty="0"/>
              <a:t>With low emissivity, they will </a:t>
            </a:r>
            <a:r>
              <a:rPr lang="en-GB" i="1" dirty="0"/>
              <a:t>appear</a:t>
            </a:r>
            <a:r>
              <a:rPr lang="en-GB" dirty="0"/>
              <a:t> cooler in the camera</a:t>
            </a:r>
          </a:p>
          <a:p>
            <a:r>
              <a:rPr lang="en-GB" dirty="0"/>
              <a:t>Fortunately, we have a rule of thumb: If reflective then it is a bad radiator.</a:t>
            </a:r>
          </a:p>
        </p:txBody>
      </p:sp>
      <p:sp>
        <p:nvSpPr>
          <p:cNvPr id="3" name="Title 2">
            <a:extLst>
              <a:ext uri="{FF2B5EF4-FFF2-40B4-BE49-F238E27FC236}">
                <a16:creationId xmlns:a16="http://schemas.microsoft.com/office/drawing/2014/main" id="{07D31FA5-2FDA-AA21-013C-44E8F7CFCE1D}"/>
              </a:ext>
            </a:extLst>
          </p:cNvPr>
          <p:cNvSpPr>
            <a:spLocks noGrp="1"/>
          </p:cNvSpPr>
          <p:nvPr>
            <p:ph type="title"/>
          </p:nvPr>
        </p:nvSpPr>
        <p:spPr/>
        <p:txBody>
          <a:bodyPr/>
          <a:lstStyle/>
          <a:p>
            <a:r>
              <a:rPr lang="en-GB"/>
              <a:t>Emissivity</a:t>
            </a:r>
            <a:endParaRPr lang="en-GB" dirty="0"/>
          </a:p>
        </p:txBody>
      </p:sp>
    </p:spTree>
    <p:extLst>
      <p:ext uri="{BB962C8B-B14F-4D97-AF65-F5344CB8AC3E}">
        <p14:creationId xmlns:p14="http://schemas.microsoft.com/office/powerpoint/2010/main" val="75194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etal towel rack with a roll of toilet paper&#10;&#10;Description automatically generated">
            <a:extLst>
              <a:ext uri="{FF2B5EF4-FFF2-40B4-BE49-F238E27FC236}">
                <a16:creationId xmlns:a16="http://schemas.microsoft.com/office/drawing/2014/main" id="{A515C807-E626-6F8F-09A1-FA3020A8B9ED}"/>
              </a:ext>
            </a:extLst>
          </p:cNvPr>
          <p:cNvPicPr>
            <a:picLocks noChangeAspect="1"/>
          </p:cNvPicPr>
          <p:nvPr/>
        </p:nvPicPr>
        <p:blipFill>
          <a:blip r:embed="rId2"/>
          <a:stretch>
            <a:fillRect/>
          </a:stretch>
        </p:blipFill>
        <p:spPr>
          <a:xfrm>
            <a:off x="6635519" y="870000"/>
            <a:ext cx="3419451" cy="5708600"/>
          </a:xfrm>
          <a:prstGeom prst="rect">
            <a:avLst/>
          </a:prstGeom>
        </p:spPr>
      </p:pic>
      <p:sp>
        <p:nvSpPr>
          <p:cNvPr id="8" name="Content Placeholder 1">
            <a:extLst>
              <a:ext uri="{FF2B5EF4-FFF2-40B4-BE49-F238E27FC236}">
                <a16:creationId xmlns:a16="http://schemas.microsoft.com/office/drawing/2014/main" id="{929A3C20-60E8-819E-7BB5-C1EB8A5386FB}"/>
              </a:ext>
            </a:extLst>
          </p:cNvPr>
          <p:cNvSpPr>
            <a:spLocks noGrp="1"/>
          </p:cNvSpPr>
          <p:nvPr>
            <p:ph idx="1"/>
          </p:nvPr>
        </p:nvSpPr>
        <p:spPr>
          <a:xfrm>
            <a:off x="907774" y="1447800"/>
            <a:ext cx="5366026" cy="4572000"/>
          </a:xfrm>
        </p:spPr>
        <p:txBody>
          <a:bodyPr/>
          <a:lstStyle/>
          <a:p>
            <a:pPr marL="0" indent="0">
              <a:buNone/>
            </a:pPr>
            <a:endParaRPr lang="en-GB" dirty="0"/>
          </a:p>
          <a:p>
            <a:pPr marL="0" indent="0">
              <a:buNone/>
            </a:pPr>
            <a:r>
              <a:rPr lang="en-GB" dirty="0"/>
              <a:t>Poor radiator design for heating:</a:t>
            </a:r>
          </a:p>
          <a:p>
            <a:pPr marL="0" indent="0">
              <a:buNone/>
            </a:pPr>
            <a:endParaRPr lang="en-GB" dirty="0"/>
          </a:p>
          <a:p>
            <a:r>
              <a:rPr lang="en-GB" dirty="0"/>
              <a:t>Minimal radiation</a:t>
            </a:r>
          </a:p>
          <a:p>
            <a:r>
              <a:rPr lang="en-GB" dirty="0"/>
              <a:t>Low surface area for conduction</a:t>
            </a:r>
          </a:p>
          <a:p>
            <a:r>
              <a:rPr lang="en-GB" dirty="0"/>
              <a:t>Often covered in towels</a:t>
            </a:r>
          </a:p>
        </p:txBody>
      </p:sp>
    </p:spTree>
    <p:extLst>
      <p:ext uri="{BB962C8B-B14F-4D97-AF65-F5344CB8AC3E}">
        <p14:creationId xmlns:p14="http://schemas.microsoft.com/office/powerpoint/2010/main" val="41686952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FC0628-B035-A1CA-F526-1D3EDE5C8DE3}"/>
              </a:ext>
            </a:extLst>
          </p:cNvPr>
          <p:cNvSpPr>
            <a:spLocks noGrp="1"/>
          </p:cNvSpPr>
          <p:nvPr>
            <p:ph idx="1"/>
          </p:nvPr>
        </p:nvSpPr>
        <p:spPr>
          <a:xfrm>
            <a:off x="907774" y="2095500"/>
            <a:ext cx="6216926" cy="3884886"/>
          </a:xfrm>
        </p:spPr>
        <p:txBody>
          <a:bodyPr/>
          <a:lstStyle/>
          <a:p>
            <a:r>
              <a:rPr lang="en-GB" dirty="0"/>
              <a:t>Glass will reflect some IR, so can be partially measuring reflection</a:t>
            </a:r>
          </a:p>
          <a:p>
            <a:r>
              <a:rPr lang="en-GB" dirty="0"/>
              <a:t>Newer glazing often has an IR reflective coating</a:t>
            </a:r>
          </a:p>
          <a:p>
            <a:r>
              <a:rPr lang="en-GB" dirty="0"/>
              <a:t>Use a piece of tape on glass to see actual temperature</a:t>
            </a:r>
          </a:p>
          <a:p>
            <a:r>
              <a:rPr lang="en-GB" dirty="0"/>
              <a:t>At an angle of ~45° all light/IR reflected</a:t>
            </a:r>
          </a:p>
        </p:txBody>
      </p:sp>
      <p:sp>
        <p:nvSpPr>
          <p:cNvPr id="3" name="Title 2">
            <a:extLst>
              <a:ext uri="{FF2B5EF4-FFF2-40B4-BE49-F238E27FC236}">
                <a16:creationId xmlns:a16="http://schemas.microsoft.com/office/drawing/2014/main" id="{A326EE23-4ADA-A041-E992-E6E8F85B15CB}"/>
              </a:ext>
            </a:extLst>
          </p:cNvPr>
          <p:cNvSpPr>
            <a:spLocks noGrp="1"/>
          </p:cNvSpPr>
          <p:nvPr>
            <p:ph type="title"/>
          </p:nvPr>
        </p:nvSpPr>
        <p:spPr>
          <a:xfrm>
            <a:off x="907774" y="983856"/>
            <a:ext cx="6718575" cy="1111644"/>
          </a:xfrm>
        </p:spPr>
        <p:txBody>
          <a:bodyPr/>
          <a:lstStyle/>
          <a:p>
            <a:r>
              <a:rPr lang="en-GB" dirty="0"/>
              <a:t>Windows – Can be awkward</a:t>
            </a:r>
          </a:p>
        </p:txBody>
      </p:sp>
      <p:pic>
        <p:nvPicPr>
          <p:cNvPr id="5" name="Picture 4" descr="A infrared image of a plane&#10;&#10;Description automatically generated">
            <a:extLst>
              <a:ext uri="{FF2B5EF4-FFF2-40B4-BE49-F238E27FC236}">
                <a16:creationId xmlns:a16="http://schemas.microsoft.com/office/drawing/2014/main" id="{1F4F0831-3A84-FE1C-F74A-6A9BACF9271A}"/>
              </a:ext>
            </a:extLst>
          </p:cNvPr>
          <p:cNvPicPr>
            <a:picLocks noChangeAspect="1"/>
          </p:cNvPicPr>
          <p:nvPr/>
        </p:nvPicPr>
        <p:blipFill>
          <a:blip r:embed="rId2"/>
          <a:stretch>
            <a:fillRect/>
          </a:stretch>
        </p:blipFill>
        <p:spPr>
          <a:xfrm rot="5400000">
            <a:off x="6940549" y="1835200"/>
            <a:ext cx="5486400" cy="4114800"/>
          </a:xfrm>
          <a:prstGeom prst="rect">
            <a:avLst/>
          </a:prstGeom>
        </p:spPr>
      </p:pic>
    </p:spTree>
    <p:extLst>
      <p:ext uri="{BB962C8B-B14F-4D97-AF65-F5344CB8AC3E}">
        <p14:creationId xmlns:p14="http://schemas.microsoft.com/office/powerpoint/2010/main" val="3221297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1D24BF-0E66-D22C-8E97-13128B7A0F08}"/>
              </a:ext>
            </a:extLst>
          </p:cNvPr>
          <p:cNvSpPr>
            <a:spLocks noGrp="1"/>
          </p:cNvSpPr>
          <p:nvPr>
            <p:ph idx="1"/>
          </p:nvPr>
        </p:nvSpPr>
        <p:spPr>
          <a:xfrm>
            <a:off x="907774" y="2261044"/>
            <a:ext cx="6936815" cy="3719342"/>
          </a:xfrm>
        </p:spPr>
        <p:txBody>
          <a:bodyPr/>
          <a:lstStyle/>
          <a:p>
            <a:r>
              <a:rPr lang="en-GB" dirty="0"/>
              <a:t>Established in 2021 with the aim of supporting the transition to zero-carbon energy locally.</a:t>
            </a:r>
          </a:p>
          <a:p>
            <a:r>
              <a:rPr lang="en-GB" dirty="0"/>
              <a:t>We’re a Community Benefit Society</a:t>
            </a:r>
          </a:p>
          <a:p>
            <a:r>
              <a:rPr lang="en-GB" dirty="0"/>
              <a:t>Initial support from Essex County Council and Community Energy South</a:t>
            </a:r>
          </a:p>
          <a:p>
            <a:r>
              <a:rPr lang="en-GB" dirty="0"/>
              <a:t>Work primarily through volunteer input and grants funding</a:t>
            </a:r>
          </a:p>
          <a:p>
            <a:endParaRPr lang="en-GB" dirty="0"/>
          </a:p>
          <a:p>
            <a:endParaRPr lang="en-GB" dirty="0"/>
          </a:p>
          <a:p>
            <a:endParaRPr lang="en-GB" dirty="0"/>
          </a:p>
        </p:txBody>
      </p:sp>
      <p:sp>
        <p:nvSpPr>
          <p:cNvPr id="3" name="Title 2">
            <a:extLst>
              <a:ext uri="{FF2B5EF4-FFF2-40B4-BE49-F238E27FC236}">
                <a16:creationId xmlns:a16="http://schemas.microsoft.com/office/drawing/2014/main" id="{CBD9A221-9783-18AD-ACBB-7E320F102D9C}"/>
              </a:ext>
            </a:extLst>
          </p:cNvPr>
          <p:cNvSpPr>
            <a:spLocks noGrp="1"/>
          </p:cNvSpPr>
          <p:nvPr>
            <p:ph type="title"/>
          </p:nvPr>
        </p:nvSpPr>
        <p:spPr/>
        <p:txBody>
          <a:bodyPr/>
          <a:lstStyle/>
          <a:p>
            <a:r>
              <a:rPr lang="en-GB" dirty="0"/>
              <a:t>About SWCE</a:t>
            </a:r>
          </a:p>
        </p:txBody>
      </p:sp>
      <p:pic>
        <p:nvPicPr>
          <p:cNvPr id="5" name="Picture 4" descr="A couple of people standing next to a table&#10;&#10;Description automatically generated">
            <a:extLst>
              <a:ext uri="{FF2B5EF4-FFF2-40B4-BE49-F238E27FC236}">
                <a16:creationId xmlns:a16="http://schemas.microsoft.com/office/drawing/2014/main" id="{AE5AC117-2762-0B18-7C00-DB37263D81C2}"/>
              </a:ext>
            </a:extLst>
          </p:cNvPr>
          <p:cNvPicPr>
            <a:picLocks noChangeAspect="1"/>
          </p:cNvPicPr>
          <p:nvPr/>
        </p:nvPicPr>
        <p:blipFill>
          <a:blip r:embed="rId3"/>
          <a:stretch>
            <a:fillRect/>
          </a:stretch>
        </p:blipFill>
        <p:spPr>
          <a:xfrm>
            <a:off x="7844589" y="2261044"/>
            <a:ext cx="3944955" cy="3316796"/>
          </a:xfrm>
          <a:prstGeom prst="rect">
            <a:avLst/>
          </a:prstGeom>
        </p:spPr>
      </p:pic>
    </p:spTree>
    <p:extLst>
      <p:ext uri="{BB962C8B-B14F-4D97-AF65-F5344CB8AC3E}">
        <p14:creationId xmlns:p14="http://schemas.microsoft.com/office/powerpoint/2010/main" val="14818281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uilding with a bright light&#10;&#10;Description automatically generated with medium confidence">
            <a:extLst>
              <a:ext uri="{FF2B5EF4-FFF2-40B4-BE49-F238E27FC236}">
                <a16:creationId xmlns:a16="http://schemas.microsoft.com/office/drawing/2014/main" id="{558EF500-17A2-49FC-016D-914CBED33917}"/>
              </a:ext>
            </a:extLst>
          </p:cNvPr>
          <p:cNvPicPr>
            <a:picLocks noGrp="1" noChangeAspect="1"/>
          </p:cNvPicPr>
          <p:nvPr>
            <p:ph idx="1"/>
          </p:nvPr>
        </p:nvPicPr>
        <p:blipFill>
          <a:blip r:embed="rId2"/>
          <a:stretch>
            <a:fillRect/>
          </a:stretch>
        </p:blipFill>
        <p:spPr>
          <a:xfrm>
            <a:off x="4209336" y="1295400"/>
            <a:ext cx="3773327" cy="5031104"/>
          </a:xfrm>
        </p:spPr>
      </p:pic>
      <p:sp>
        <p:nvSpPr>
          <p:cNvPr id="6" name="TextBox 5">
            <a:extLst>
              <a:ext uri="{FF2B5EF4-FFF2-40B4-BE49-F238E27FC236}">
                <a16:creationId xmlns:a16="http://schemas.microsoft.com/office/drawing/2014/main" id="{0F3D0F9B-0404-1CC9-BC68-2E53D7EBA518}"/>
              </a:ext>
            </a:extLst>
          </p:cNvPr>
          <p:cNvSpPr txBox="1"/>
          <p:nvPr/>
        </p:nvSpPr>
        <p:spPr>
          <a:xfrm>
            <a:off x="355601" y="2687567"/>
            <a:ext cx="3523988" cy="1815882"/>
          </a:xfrm>
          <a:prstGeom prst="rect">
            <a:avLst/>
          </a:prstGeom>
          <a:noFill/>
        </p:spPr>
        <p:txBody>
          <a:bodyPr wrap="square" rtlCol="0">
            <a:spAutoFit/>
          </a:bodyPr>
          <a:lstStyle/>
          <a:p>
            <a:r>
              <a:rPr lang="en-GB" sz="2800" dirty="0"/>
              <a:t>WARM</a:t>
            </a:r>
          </a:p>
          <a:p>
            <a:endParaRPr lang="en-GB" sz="2800" dirty="0"/>
          </a:p>
          <a:p>
            <a:r>
              <a:rPr lang="en-GB" sz="2800" dirty="0"/>
              <a:t>Single glazed windows</a:t>
            </a:r>
          </a:p>
          <a:p>
            <a:endParaRPr lang="en-GB" sz="2800" dirty="0"/>
          </a:p>
        </p:txBody>
      </p:sp>
      <p:cxnSp>
        <p:nvCxnSpPr>
          <p:cNvPr id="7" name="Straight Arrow Connector 6">
            <a:extLst>
              <a:ext uri="{FF2B5EF4-FFF2-40B4-BE49-F238E27FC236}">
                <a16:creationId xmlns:a16="http://schemas.microsoft.com/office/drawing/2014/main" id="{6A88725E-18CA-2BEF-48F9-BB6F62621690}"/>
              </a:ext>
            </a:extLst>
          </p:cNvPr>
          <p:cNvCxnSpPr>
            <a:cxnSpLocks/>
          </p:cNvCxnSpPr>
          <p:nvPr/>
        </p:nvCxnSpPr>
        <p:spPr>
          <a:xfrm>
            <a:off x="1600200" y="2971800"/>
            <a:ext cx="3708400" cy="457200"/>
          </a:xfrm>
          <a:prstGeom prst="straightConnector1">
            <a:avLst/>
          </a:prstGeom>
          <a:ln w="31750">
            <a:solidFill>
              <a:schemeClr val="tx1"/>
            </a:solidFill>
            <a:tailEnd type="triangle" w="lg" len="lg"/>
          </a:ln>
          <a:effectLst>
            <a:outerShdw blurRad="25400"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E4C06AE-F858-65D5-39EC-DAF33AF9983D}"/>
              </a:ext>
            </a:extLst>
          </p:cNvPr>
          <p:cNvSpPr txBox="1"/>
          <p:nvPr/>
        </p:nvSpPr>
        <p:spPr>
          <a:xfrm>
            <a:off x="8172710" y="2008150"/>
            <a:ext cx="3898900" cy="3539430"/>
          </a:xfrm>
          <a:prstGeom prst="rect">
            <a:avLst/>
          </a:prstGeom>
          <a:noFill/>
        </p:spPr>
        <p:txBody>
          <a:bodyPr wrap="square" rtlCol="0">
            <a:spAutoFit/>
          </a:bodyPr>
          <a:lstStyle/>
          <a:p>
            <a:r>
              <a:rPr lang="en-GB" sz="2800" dirty="0"/>
              <a:t>      COLD??</a:t>
            </a:r>
          </a:p>
          <a:p>
            <a:endParaRPr lang="en-GB" sz="2800" dirty="0"/>
          </a:p>
          <a:p>
            <a:r>
              <a:rPr lang="en-GB" sz="2800" dirty="0"/>
              <a:t>Angle: Probably reflecting sky temperature</a:t>
            </a:r>
          </a:p>
          <a:p>
            <a:endParaRPr lang="en-GB" sz="2800" dirty="0"/>
          </a:p>
          <a:p>
            <a:r>
              <a:rPr lang="en-GB" sz="2800" dirty="0"/>
              <a:t>Or: Double / Triple Glazed or is room unheated?</a:t>
            </a:r>
          </a:p>
        </p:txBody>
      </p:sp>
      <p:cxnSp>
        <p:nvCxnSpPr>
          <p:cNvPr id="9" name="Straight Arrow Connector 8">
            <a:extLst>
              <a:ext uri="{FF2B5EF4-FFF2-40B4-BE49-F238E27FC236}">
                <a16:creationId xmlns:a16="http://schemas.microsoft.com/office/drawing/2014/main" id="{7F7BBB51-6E71-4C38-58F9-A80CED6CFEC1}"/>
              </a:ext>
            </a:extLst>
          </p:cNvPr>
          <p:cNvCxnSpPr>
            <a:cxnSpLocks/>
          </p:cNvCxnSpPr>
          <p:nvPr/>
        </p:nvCxnSpPr>
        <p:spPr>
          <a:xfrm flipH="1" flipV="1">
            <a:off x="7684473" y="1752600"/>
            <a:ext cx="875326" cy="444500"/>
          </a:xfrm>
          <a:prstGeom prst="straightConnector1">
            <a:avLst/>
          </a:prstGeom>
          <a:ln w="31750">
            <a:solidFill>
              <a:schemeClr val="tx1"/>
            </a:solidFill>
            <a:tailEnd type="triangle" w="lg" len="lg"/>
          </a:ln>
          <a:effectLst>
            <a:outerShdw blurRad="25400"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04694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infrared image of a house&#10;&#10;Description automatically generated">
            <a:extLst>
              <a:ext uri="{FF2B5EF4-FFF2-40B4-BE49-F238E27FC236}">
                <a16:creationId xmlns:a16="http://schemas.microsoft.com/office/drawing/2014/main" id="{643F16AC-DAAE-A293-6B72-A4E8122A47C3}"/>
              </a:ext>
            </a:extLst>
          </p:cNvPr>
          <p:cNvPicPr>
            <a:picLocks noChangeAspect="1"/>
          </p:cNvPicPr>
          <p:nvPr/>
        </p:nvPicPr>
        <p:blipFill rotWithShape="1">
          <a:blip r:embed="rId2"/>
          <a:srcRect l="23846" r="13391"/>
          <a:stretch/>
        </p:blipFill>
        <p:spPr>
          <a:xfrm>
            <a:off x="1961146" y="2016939"/>
            <a:ext cx="4004755" cy="4785622"/>
          </a:xfrm>
          <a:prstGeom prst="rect">
            <a:avLst/>
          </a:prstGeom>
        </p:spPr>
      </p:pic>
      <p:pic>
        <p:nvPicPr>
          <p:cNvPr id="10" name="Picture 9" descr="A infrared image of a house&#10;&#10;Description automatically generated">
            <a:extLst>
              <a:ext uri="{FF2B5EF4-FFF2-40B4-BE49-F238E27FC236}">
                <a16:creationId xmlns:a16="http://schemas.microsoft.com/office/drawing/2014/main" id="{78A51435-F675-0ABE-3C2D-E203FF1C1CB7}"/>
              </a:ext>
            </a:extLst>
          </p:cNvPr>
          <p:cNvPicPr>
            <a:picLocks noChangeAspect="1"/>
          </p:cNvPicPr>
          <p:nvPr/>
        </p:nvPicPr>
        <p:blipFill rotWithShape="1">
          <a:blip r:embed="rId3"/>
          <a:srcRect l="22773" r="19487" b="10114"/>
          <a:stretch/>
        </p:blipFill>
        <p:spPr>
          <a:xfrm>
            <a:off x="6799900" y="2016939"/>
            <a:ext cx="4084565" cy="4768976"/>
          </a:xfrm>
          <a:prstGeom prst="rect">
            <a:avLst/>
          </a:prstGeom>
        </p:spPr>
      </p:pic>
      <p:sp>
        <p:nvSpPr>
          <p:cNvPr id="13" name="Title 2">
            <a:extLst>
              <a:ext uri="{FF2B5EF4-FFF2-40B4-BE49-F238E27FC236}">
                <a16:creationId xmlns:a16="http://schemas.microsoft.com/office/drawing/2014/main" id="{BD7F4ED2-C707-6123-7CFC-324D32EFFEC5}"/>
              </a:ext>
            </a:extLst>
          </p:cNvPr>
          <p:cNvSpPr>
            <a:spLocks noGrp="1"/>
          </p:cNvSpPr>
          <p:nvPr>
            <p:ph type="title"/>
          </p:nvPr>
        </p:nvSpPr>
        <p:spPr>
          <a:xfrm>
            <a:off x="1016059" y="875571"/>
            <a:ext cx="9583762" cy="1111644"/>
          </a:xfrm>
        </p:spPr>
        <p:txBody>
          <a:bodyPr>
            <a:normAutofit/>
          </a:bodyPr>
          <a:lstStyle/>
          <a:p>
            <a:r>
              <a:rPr lang="en-GB" dirty="0"/>
              <a:t>Windows – Usually look thermally poor</a:t>
            </a:r>
          </a:p>
        </p:txBody>
      </p:sp>
    </p:spTree>
    <p:extLst>
      <p:ext uri="{BB962C8B-B14F-4D97-AF65-F5344CB8AC3E}">
        <p14:creationId xmlns:p14="http://schemas.microsoft.com/office/powerpoint/2010/main" val="3433844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3A99DC-2BB4-31D6-1E96-211D05AAD7C3}"/>
              </a:ext>
            </a:extLst>
          </p:cNvPr>
          <p:cNvSpPr>
            <a:spLocks noGrp="1"/>
          </p:cNvSpPr>
          <p:nvPr>
            <p:ph type="title"/>
          </p:nvPr>
        </p:nvSpPr>
        <p:spPr/>
        <p:txBody>
          <a:bodyPr/>
          <a:lstStyle/>
          <a:p>
            <a:r>
              <a:rPr lang="en-GB" dirty="0"/>
              <a:t>Single Glazing is not good!</a:t>
            </a:r>
          </a:p>
        </p:txBody>
      </p:sp>
      <p:pic>
        <p:nvPicPr>
          <p:cNvPr id="5" name="Picture 4" descr="A infrared image of a room&#10;&#10;Description automatically generated">
            <a:extLst>
              <a:ext uri="{FF2B5EF4-FFF2-40B4-BE49-F238E27FC236}">
                <a16:creationId xmlns:a16="http://schemas.microsoft.com/office/drawing/2014/main" id="{C83A3811-D41F-43EC-22A0-095A1DF7CE84}"/>
              </a:ext>
            </a:extLst>
          </p:cNvPr>
          <p:cNvPicPr>
            <a:picLocks noChangeAspect="1"/>
          </p:cNvPicPr>
          <p:nvPr/>
        </p:nvPicPr>
        <p:blipFill>
          <a:blip r:embed="rId2"/>
          <a:stretch>
            <a:fillRect/>
          </a:stretch>
        </p:blipFill>
        <p:spPr>
          <a:xfrm>
            <a:off x="768626" y="2261044"/>
            <a:ext cx="5265675" cy="3949256"/>
          </a:xfrm>
          <a:prstGeom prst="rect">
            <a:avLst/>
          </a:prstGeom>
        </p:spPr>
      </p:pic>
      <p:pic>
        <p:nvPicPr>
          <p:cNvPr id="7" name="Picture 6" descr="A infrared image of a window&#10;&#10;Description automatically generated">
            <a:extLst>
              <a:ext uri="{FF2B5EF4-FFF2-40B4-BE49-F238E27FC236}">
                <a16:creationId xmlns:a16="http://schemas.microsoft.com/office/drawing/2014/main" id="{AB878059-602D-2B2B-5EC7-D1CCA39987FB}"/>
              </a:ext>
            </a:extLst>
          </p:cNvPr>
          <p:cNvPicPr>
            <a:picLocks noChangeAspect="1"/>
          </p:cNvPicPr>
          <p:nvPr/>
        </p:nvPicPr>
        <p:blipFill>
          <a:blip r:embed="rId3"/>
          <a:stretch>
            <a:fillRect/>
          </a:stretch>
        </p:blipFill>
        <p:spPr>
          <a:xfrm>
            <a:off x="6316724" y="2261044"/>
            <a:ext cx="5265675" cy="3949256"/>
          </a:xfrm>
          <a:prstGeom prst="rect">
            <a:avLst/>
          </a:prstGeom>
        </p:spPr>
      </p:pic>
    </p:spTree>
    <p:extLst>
      <p:ext uri="{BB962C8B-B14F-4D97-AF65-F5344CB8AC3E}">
        <p14:creationId xmlns:p14="http://schemas.microsoft.com/office/powerpoint/2010/main" val="4150343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1C3AFC-9529-CB0C-B898-FA7F3352D41E}"/>
              </a:ext>
            </a:extLst>
          </p:cNvPr>
          <p:cNvSpPr>
            <a:spLocks noGrp="1"/>
          </p:cNvSpPr>
          <p:nvPr>
            <p:ph type="title"/>
          </p:nvPr>
        </p:nvSpPr>
        <p:spPr>
          <a:xfrm>
            <a:off x="838200" y="992066"/>
            <a:ext cx="10515600" cy="976892"/>
          </a:xfrm>
        </p:spPr>
        <p:txBody>
          <a:bodyPr/>
          <a:lstStyle/>
          <a:p>
            <a:r>
              <a:rPr lang="en-GB" dirty="0"/>
              <a:t>Using the Camera – FLIR C5 (&amp; C3)</a:t>
            </a:r>
          </a:p>
        </p:txBody>
      </p:sp>
      <p:pic>
        <p:nvPicPr>
          <p:cNvPr id="1026" name="Picture 2" descr="product image">
            <a:extLst>
              <a:ext uri="{FF2B5EF4-FFF2-40B4-BE49-F238E27FC236}">
                <a16:creationId xmlns:a16="http://schemas.microsoft.com/office/drawing/2014/main" id="{1A16B7F6-77A9-BDDF-47D7-D06ECF9C67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41" b="17963"/>
          <a:stretch/>
        </p:blipFill>
        <p:spPr bwMode="auto">
          <a:xfrm>
            <a:off x="2873892" y="1866900"/>
            <a:ext cx="6583363" cy="4546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BDD0842-F60E-6F7E-01DE-E65A1F6BBDFE}"/>
              </a:ext>
            </a:extLst>
          </p:cNvPr>
          <p:cNvSpPr txBox="1"/>
          <p:nvPr/>
        </p:nvSpPr>
        <p:spPr>
          <a:xfrm>
            <a:off x="360417" y="4216400"/>
            <a:ext cx="2158427" cy="523220"/>
          </a:xfrm>
          <a:prstGeom prst="rect">
            <a:avLst/>
          </a:prstGeom>
          <a:noFill/>
        </p:spPr>
        <p:txBody>
          <a:bodyPr wrap="square" rtlCol="0">
            <a:spAutoFit/>
          </a:bodyPr>
          <a:lstStyle/>
          <a:p>
            <a:r>
              <a:rPr lang="en-GB" sz="2800" dirty="0"/>
              <a:t>Touch screen</a:t>
            </a:r>
          </a:p>
        </p:txBody>
      </p:sp>
      <p:cxnSp>
        <p:nvCxnSpPr>
          <p:cNvPr id="5" name="Straight Arrow Connector 4">
            <a:extLst>
              <a:ext uri="{FF2B5EF4-FFF2-40B4-BE49-F238E27FC236}">
                <a16:creationId xmlns:a16="http://schemas.microsoft.com/office/drawing/2014/main" id="{557E150A-430B-9E52-1492-8B48D01CA46C}"/>
              </a:ext>
            </a:extLst>
          </p:cNvPr>
          <p:cNvCxnSpPr>
            <a:cxnSpLocks/>
            <a:stCxn id="4" idx="3"/>
          </p:cNvCxnSpPr>
          <p:nvPr/>
        </p:nvCxnSpPr>
        <p:spPr>
          <a:xfrm flipV="1">
            <a:off x="2518844" y="4318000"/>
            <a:ext cx="1748356" cy="160010"/>
          </a:xfrm>
          <a:prstGeom prst="straightConnector1">
            <a:avLst/>
          </a:prstGeom>
          <a:ln w="31750">
            <a:solidFill>
              <a:srgbClr val="FFC000"/>
            </a:solidFill>
            <a:tailEnd type="triangle" w="lg" len="lg"/>
          </a:ln>
          <a:effectLst>
            <a:outerShdw blurRad="25400"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9CA4050-DE82-ABC5-08C0-2991660091BE}"/>
              </a:ext>
            </a:extLst>
          </p:cNvPr>
          <p:cNvSpPr txBox="1"/>
          <p:nvPr/>
        </p:nvSpPr>
        <p:spPr>
          <a:xfrm>
            <a:off x="9812303" y="3186093"/>
            <a:ext cx="2158427" cy="954107"/>
          </a:xfrm>
          <a:prstGeom prst="rect">
            <a:avLst/>
          </a:prstGeom>
          <a:noFill/>
        </p:spPr>
        <p:txBody>
          <a:bodyPr wrap="square" rtlCol="0">
            <a:spAutoFit/>
          </a:bodyPr>
          <a:lstStyle/>
          <a:p>
            <a:r>
              <a:rPr lang="en-GB" sz="2800" dirty="0"/>
              <a:t>Visible &amp; IR</a:t>
            </a:r>
          </a:p>
          <a:p>
            <a:r>
              <a:rPr lang="en-GB" sz="2800" dirty="0"/>
              <a:t>cameras</a:t>
            </a:r>
          </a:p>
        </p:txBody>
      </p:sp>
      <p:cxnSp>
        <p:nvCxnSpPr>
          <p:cNvPr id="12" name="Straight Arrow Connector 11">
            <a:extLst>
              <a:ext uri="{FF2B5EF4-FFF2-40B4-BE49-F238E27FC236}">
                <a16:creationId xmlns:a16="http://schemas.microsoft.com/office/drawing/2014/main" id="{54479CBF-755E-58E0-298C-1A087DE6A0B4}"/>
              </a:ext>
            </a:extLst>
          </p:cNvPr>
          <p:cNvCxnSpPr>
            <a:cxnSpLocks/>
          </p:cNvCxnSpPr>
          <p:nvPr/>
        </p:nvCxnSpPr>
        <p:spPr>
          <a:xfrm flipH="1" flipV="1">
            <a:off x="8039100" y="3327400"/>
            <a:ext cx="1773203" cy="101600"/>
          </a:xfrm>
          <a:prstGeom prst="straightConnector1">
            <a:avLst/>
          </a:prstGeom>
          <a:ln w="31750">
            <a:solidFill>
              <a:srgbClr val="FFC000"/>
            </a:solidFill>
            <a:tailEnd type="triangle" w="lg" len="lg"/>
          </a:ln>
          <a:effectLst>
            <a:outerShdw blurRad="25400"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F16EB56-4AF2-611B-8F6B-1967E5CD7C14}"/>
              </a:ext>
            </a:extLst>
          </p:cNvPr>
          <p:cNvCxnSpPr>
            <a:cxnSpLocks/>
            <a:stCxn id="11" idx="1"/>
          </p:cNvCxnSpPr>
          <p:nvPr/>
        </p:nvCxnSpPr>
        <p:spPr>
          <a:xfrm flipH="1">
            <a:off x="7950200" y="3663147"/>
            <a:ext cx="1862103" cy="41448"/>
          </a:xfrm>
          <a:prstGeom prst="straightConnector1">
            <a:avLst/>
          </a:prstGeom>
          <a:ln w="31750">
            <a:solidFill>
              <a:srgbClr val="FFC000"/>
            </a:solidFill>
            <a:tailEnd type="triangle" w="lg" len="lg"/>
          </a:ln>
          <a:effectLst>
            <a:outerShdw blurRad="25400"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CD038EF-C82D-44C6-93D9-C181D251FC23}"/>
              </a:ext>
            </a:extLst>
          </p:cNvPr>
          <p:cNvSpPr txBox="1"/>
          <p:nvPr/>
        </p:nvSpPr>
        <p:spPr>
          <a:xfrm>
            <a:off x="3246657" y="1792695"/>
            <a:ext cx="1162327" cy="523220"/>
          </a:xfrm>
          <a:prstGeom prst="rect">
            <a:avLst/>
          </a:prstGeom>
          <a:noFill/>
        </p:spPr>
        <p:txBody>
          <a:bodyPr wrap="square" rtlCol="0">
            <a:spAutoFit/>
          </a:bodyPr>
          <a:lstStyle/>
          <a:p>
            <a:r>
              <a:rPr lang="en-GB" sz="2800" dirty="0"/>
              <a:t>Lamp</a:t>
            </a:r>
          </a:p>
        </p:txBody>
      </p:sp>
      <p:cxnSp>
        <p:nvCxnSpPr>
          <p:cNvPr id="20" name="Straight Arrow Connector 19">
            <a:extLst>
              <a:ext uri="{FF2B5EF4-FFF2-40B4-BE49-F238E27FC236}">
                <a16:creationId xmlns:a16="http://schemas.microsoft.com/office/drawing/2014/main" id="{C2F6C1CC-057E-E4B9-0656-202F617F3803}"/>
              </a:ext>
            </a:extLst>
          </p:cNvPr>
          <p:cNvCxnSpPr>
            <a:cxnSpLocks/>
          </p:cNvCxnSpPr>
          <p:nvPr/>
        </p:nvCxnSpPr>
        <p:spPr>
          <a:xfrm>
            <a:off x="4408984" y="2196662"/>
            <a:ext cx="2233554" cy="395940"/>
          </a:xfrm>
          <a:prstGeom prst="straightConnector1">
            <a:avLst/>
          </a:prstGeom>
          <a:ln w="31750">
            <a:solidFill>
              <a:srgbClr val="FFC000"/>
            </a:solidFill>
            <a:tailEnd type="triangle" w="lg" len="lg"/>
          </a:ln>
          <a:effectLst>
            <a:outerShdw blurRad="25400"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5CB7D75-4B50-0F78-DAF9-297B71D9C307}"/>
              </a:ext>
            </a:extLst>
          </p:cNvPr>
          <p:cNvSpPr txBox="1"/>
          <p:nvPr/>
        </p:nvSpPr>
        <p:spPr>
          <a:xfrm>
            <a:off x="8039100" y="5338636"/>
            <a:ext cx="3721976" cy="523220"/>
          </a:xfrm>
          <a:prstGeom prst="rect">
            <a:avLst/>
          </a:prstGeom>
          <a:noFill/>
        </p:spPr>
        <p:txBody>
          <a:bodyPr wrap="square" rtlCol="0">
            <a:spAutoFit/>
          </a:bodyPr>
          <a:lstStyle/>
          <a:p>
            <a:r>
              <a:rPr lang="en-GB" sz="2800" dirty="0"/>
              <a:t>On/off + shutter buttons</a:t>
            </a:r>
          </a:p>
        </p:txBody>
      </p:sp>
      <p:cxnSp>
        <p:nvCxnSpPr>
          <p:cNvPr id="25" name="Straight Arrow Connector 24">
            <a:extLst>
              <a:ext uri="{FF2B5EF4-FFF2-40B4-BE49-F238E27FC236}">
                <a16:creationId xmlns:a16="http://schemas.microsoft.com/office/drawing/2014/main" id="{6BA5B40D-ECB2-C13F-614F-3B69AED3B0FD}"/>
              </a:ext>
            </a:extLst>
          </p:cNvPr>
          <p:cNvCxnSpPr>
            <a:cxnSpLocks/>
          </p:cNvCxnSpPr>
          <p:nvPr/>
        </p:nvCxnSpPr>
        <p:spPr>
          <a:xfrm flipH="1" flipV="1">
            <a:off x="6096000" y="2967808"/>
            <a:ext cx="3184463" cy="2370828"/>
          </a:xfrm>
          <a:prstGeom prst="straightConnector1">
            <a:avLst/>
          </a:prstGeom>
          <a:ln w="31750">
            <a:solidFill>
              <a:srgbClr val="FFC000"/>
            </a:solidFill>
            <a:tailEnd type="triangle" w="lg" len="lg"/>
          </a:ln>
          <a:effectLst>
            <a:outerShdw blurRad="25400"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42708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screen shot of a red screen&#10;&#10;Description automatically generated">
            <a:extLst>
              <a:ext uri="{FF2B5EF4-FFF2-40B4-BE49-F238E27FC236}">
                <a16:creationId xmlns:a16="http://schemas.microsoft.com/office/drawing/2014/main" id="{0BA66DF5-EA4A-65B0-70EB-8E74F1A2F509}"/>
              </a:ext>
            </a:extLst>
          </p:cNvPr>
          <p:cNvPicPr>
            <a:picLocks noChangeAspect="1"/>
          </p:cNvPicPr>
          <p:nvPr/>
        </p:nvPicPr>
        <p:blipFill>
          <a:blip r:embed="rId2"/>
          <a:stretch>
            <a:fillRect/>
          </a:stretch>
        </p:blipFill>
        <p:spPr>
          <a:xfrm>
            <a:off x="2558976" y="1252555"/>
            <a:ext cx="6966024" cy="4614845"/>
          </a:xfrm>
          <a:prstGeom prst="rect">
            <a:avLst/>
          </a:prstGeom>
        </p:spPr>
      </p:pic>
      <p:sp>
        <p:nvSpPr>
          <p:cNvPr id="6" name="TextBox 5">
            <a:extLst>
              <a:ext uri="{FF2B5EF4-FFF2-40B4-BE49-F238E27FC236}">
                <a16:creationId xmlns:a16="http://schemas.microsoft.com/office/drawing/2014/main" id="{921504CA-85C5-C103-E500-01BC89BE5F52}"/>
              </a:ext>
            </a:extLst>
          </p:cNvPr>
          <p:cNvSpPr txBox="1"/>
          <p:nvPr/>
        </p:nvSpPr>
        <p:spPr>
          <a:xfrm>
            <a:off x="229173" y="3835400"/>
            <a:ext cx="2158427" cy="954107"/>
          </a:xfrm>
          <a:prstGeom prst="rect">
            <a:avLst/>
          </a:prstGeom>
          <a:noFill/>
        </p:spPr>
        <p:txBody>
          <a:bodyPr wrap="square" rtlCol="0">
            <a:spAutoFit/>
          </a:bodyPr>
          <a:lstStyle/>
          <a:p>
            <a:r>
              <a:rPr lang="en-GB" sz="2800" dirty="0"/>
              <a:t>Temperature scale</a:t>
            </a:r>
          </a:p>
        </p:txBody>
      </p:sp>
      <p:cxnSp>
        <p:nvCxnSpPr>
          <p:cNvPr id="7" name="Straight Arrow Connector 6">
            <a:extLst>
              <a:ext uri="{FF2B5EF4-FFF2-40B4-BE49-F238E27FC236}">
                <a16:creationId xmlns:a16="http://schemas.microsoft.com/office/drawing/2014/main" id="{4B1F6668-2E48-D231-AA1A-BD54CA6F44D8}"/>
              </a:ext>
            </a:extLst>
          </p:cNvPr>
          <p:cNvCxnSpPr>
            <a:cxnSpLocks/>
          </p:cNvCxnSpPr>
          <p:nvPr/>
        </p:nvCxnSpPr>
        <p:spPr>
          <a:xfrm flipV="1">
            <a:off x="1658926" y="4216400"/>
            <a:ext cx="1266774" cy="362297"/>
          </a:xfrm>
          <a:prstGeom prst="straightConnector1">
            <a:avLst/>
          </a:prstGeom>
          <a:ln w="31750">
            <a:solidFill>
              <a:srgbClr val="FFC000"/>
            </a:solidFill>
            <a:tailEnd type="triangle" w="lg" len="lg"/>
          </a:ln>
          <a:effectLst>
            <a:outerShdw blurRad="25400"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4E9DAA0-901B-714D-6D2A-24EFA5D2E042}"/>
              </a:ext>
            </a:extLst>
          </p:cNvPr>
          <p:cNvSpPr txBox="1"/>
          <p:nvPr/>
        </p:nvSpPr>
        <p:spPr>
          <a:xfrm>
            <a:off x="72429" y="2074190"/>
            <a:ext cx="2158427" cy="954107"/>
          </a:xfrm>
          <a:prstGeom prst="rect">
            <a:avLst/>
          </a:prstGeom>
          <a:noFill/>
        </p:spPr>
        <p:txBody>
          <a:bodyPr wrap="square" rtlCol="0">
            <a:spAutoFit/>
          </a:bodyPr>
          <a:lstStyle/>
          <a:p>
            <a:r>
              <a:rPr lang="en-GB" sz="2800" dirty="0"/>
              <a:t>Centre spot temperature </a:t>
            </a:r>
          </a:p>
        </p:txBody>
      </p:sp>
      <p:cxnSp>
        <p:nvCxnSpPr>
          <p:cNvPr id="14" name="Straight Arrow Connector 13">
            <a:extLst>
              <a:ext uri="{FF2B5EF4-FFF2-40B4-BE49-F238E27FC236}">
                <a16:creationId xmlns:a16="http://schemas.microsoft.com/office/drawing/2014/main" id="{14FF8946-C4E4-5654-648A-B2F047F294C5}"/>
              </a:ext>
            </a:extLst>
          </p:cNvPr>
          <p:cNvCxnSpPr>
            <a:cxnSpLocks/>
          </p:cNvCxnSpPr>
          <p:nvPr/>
        </p:nvCxnSpPr>
        <p:spPr>
          <a:xfrm flipV="1">
            <a:off x="1935188" y="1808506"/>
            <a:ext cx="1161888" cy="485104"/>
          </a:xfrm>
          <a:prstGeom prst="straightConnector1">
            <a:avLst/>
          </a:prstGeom>
          <a:ln w="31750">
            <a:solidFill>
              <a:srgbClr val="FFC000"/>
            </a:solidFill>
            <a:tailEnd type="triangle" w="lg" len="lg"/>
          </a:ln>
          <a:effectLst>
            <a:outerShdw blurRad="25400"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7334287-5BBD-E804-EA6C-F1F754CCA2B4}"/>
              </a:ext>
            </a:extLst>
          </p:cNvPr>
          <p:cNvSpPr txBox="1"/>
          <p:nvPr/>
        </p:nvSpPr>
        <p:spPr>
          <a:xfrm>
            <a:off x="9880600" y="5867400"/>
            <a:ext cx="1650427" cy="523220"/>
          </a:xfrm>
          <a:prstGeom prst="rect">
            <a:avLst/>
          </a:prstGeom>
          <a:noFill/>
        </p:spPr>
        <p:txBody>
          <a:bodyPr wrap="square" rtlCol="0">
            <a:spAutoFit/>
          </a:bodyPr>
          <a:lstStyle/>
          <a:p>
            <a:r>
              <a:rPr lang="en-GB" sz="2800" dirty="0"/>
              <a:t>Menu</a:t>
            </a:r>
          </a:p>
        </p:txBody>
      </p:sp>
      <p:cxnSp>
        <p:nvCxnSpPr>
          <p:cNvPr id="19" name="Straight Arrow Connector 18">
            <a:extLst>
              <a:ext uri="{FF2B5EF4-FFF2-40B4-BE49-F238E27FC236}">
                <a16:creationId xmlns:a16="http://schemas.microsoft.com/office/drawing/2014/main" id="{8A409B73-C038-6175-6E85-95AF2E40705F}"/>
              </a:ext>
            </a:extLst>
          </p:cNvPr>
          <p:cNvCxnSpPr>
            <a:cxnSpLocks/>
          </p:cNvCxnSpPr>
          <p:nvPr/>
        </p:nvCxnSpPr>
        <p:spPr>
          <a:xfrm flipH="1" flipV="1">
            <a:off x="7956550" y="5324293"/>
            <a:ext cx="1739826" cy="809807"/>
          </a:xfrm>
          <a:prstGeom prst="straightConnector1">
            <a:avLst/>
          </a:prstGeom>
          <a:ln w="31750">
            <a:solidFill>
              <a:srgbClr val="FFC000"/>
            </a:solidFill>
            <a:tailEnd type="triangle" w="lg" len="lg"/>
          </a:ln>
          <a:effectLst>
            <a:outerShdw blurRad="25400"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06036BA-7274-5272-4F69-5B9C7A030F1E}"/>
              </a:ext>
            </a:extLst>
          </p:cNvPr>
          <p:cNvCxnSpPr>
            <a:cxnSpLocks/>
          </p:cNvCxnSpPr>
          <p:nvPr/>
        </p:nvCxnSpPr>
        <p:spPr>
          <a:xfrm>
            <a:off x="4179303" y="2032000"/>
            <a:ext cx="1268997" cy="1322407"/>
          </a:xfrm>
          <a:prstGeom prst="straightConnector1">
            <a:avLst/>
          </a:prstGeom>
          <a:ln w="31750">
            <a:solidFill>
              <a:schemeClr val="tx1"/>
            </a:solidFill>
            <a:headEnd type="triangle" w="lg" len="lg"/>
            <a:tailEnd type="triangle" w="lg" len="lg"/>
          </a:ln>
          <a:effectLst>
            <a:outerShdw blurRad="25400"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0072C70-4DBB-2DC4-8DBF-651EED48D3CA}"/>
              </a:ext>
            </a:extLst>
          </p:cNvPr>
          <p:cNvSpPr txBox="1"/>
          <p:nvPr/>
        </p:nvSpPr>
        <p:spPr>
          <a:xfrm>
            <a:off x="10126724" y="1808506"/>
            <a:ext cx="1650427" cy="523220"/>
          </a:xfrm>
          <a:prstGeom prst="rect">
            <a:avLst/>
          </a:prstGeom>
          <a:noFill/>
        </p:spPr>
        <p:txBody>
          <a:bodyPr wrap="square" rtlCol="0">
            <a:spAutoFit/>
          </a:bodyPr>
          <a:lstStyle/>
          <a:p>
            <a:r>
              <a:rPr lang="en-GB" sz="2800" dirty="0"/>
              <a:t>Live View</a:t>
            </a:r>
          </a:p>
        </p:txBody>
      </p:sp>
      <p:sp>
        <p:nvSpPr>
          <p:cNvPr id="32" name="TextBox 31">
            <a:extLst>
              <a:ext uri="{FF2B5EF4-FFF2-40B4-BE49-F238E27FC236}">
                <a16:creationId xmlns:a16="http://schemas.microsoft.com/office/drawing/2014/main" id="{7A907EB4-5843-E4E3-A988-287559A30186}"/>
              </a:ext>
            </a:extLst>
          </p:cNvPr>
          <p:cNvSpPr txBox="1"/>
          <p:nvPr/>
        </p:nvSpPr>
        <p:spPr>
          <a:xfrm>
            <a:off x="10126724" y="3167390"/>
            <a:ext cx="1650427" cy="523220"/>
          </a:xfrm>
          <a:prstGeom prst="rect">
            <a:avLst/>
          </a:prstGeom>
          <a:noFill/>
        </p:spPr>
        <p:txBody>
          <a:bodyPr wrap="square" rtlCol="0">
            <a:spAutoFit/>
          </a:bodyPr>
          <a:lstStyle/>
          <a:p>
            <a:r>
              <a:rPr lang="en-GB" sz="2800" dirty="0"/>
              <a:t>Gallery</a:t>
            </a:r>
          </a:p>
        </p:txBody>
      </p:sp>
      <p:sp>
        <p:nvSpPr>
          <p:cNvPr id="33" name="TextBox 32">
            <a:extLst>
              <a:ext uri="{FF2B5EF4-FFF2-40B4-BE49-F238E27FC236}">
                <a16:creationId xmlns:a16="http://schemas.microsoft.com/office/drawing/2014/main" id="{C71F64AA-8905-044C-EA93-C7BE85857010}"/>
              </a:ext>
            </a:extLst>
          </p:cNvPr>
          <p:cNvSpPr txBox="1"/>
          <p:nvPr/>
        </p:nvSpPr>
        <p:spPr>
          <a:xfrm>
            <a:off x="10126724" y="4653306"/>
            <a:ext cx="1650427" cy="523220"/>
          </a:xfrm>
          <a:prstGeom prst="rect">
            <a:avLst/>
          </a:prstGeom>
          <a:noFill/>
        </p:spPr>
        <p:txBody>
          <a:bodyPr wrap="square" rtlCol="0">
            <a:spAutoFit/>
          </a:bodyPr>
          <a:lstStyle/>
          <a:p>
            <a:r>
              <a:rPr lang="en-GB" sz="2800" dirty="0"/>
              <a:t>Settings</a:t>
            </a:r>
          </a:p>
        </p:txBody>
      </p:sp>
      <p:cxnSp>
        <p:nvCxnSpPr>
          <p:cNvPr id="36" name="Straight Arrow Connector 35">
            <a:extLst>
              <a:ext uri="{FF2B5EF4-FFF2-40B4-BE49-F238E27FC236}">
                <a16:creationId xmlns:a16="http://schemas.microsoft.com/office/drawing/2014/main" id="{8FE14B83-C926-60AF-FF70-783FAAD00886}"/>
              </a:ext>
            </a:extLst>
          </p:cNvPr>
          <p:cNvCxnSpPr>
            <a:cxnSpLocks/>
            <a:stCxn id="31" idx="1"/>
          </p:cNvCxnSpPr>
          <p:nvPr/>
        </p:nvCxnSpPr>
        <p:spPr>
          <a:xfrm flipH="1">
            <a:off x="9525000" y="2070116"/>
            <a:ext cx="601724" cy="0"/>
          </a:xfrm>
          <a:prstGeom prst="straightConnector1">
            <a:avLst/>
          </a:prstGeom>
          <a:ln w="31750">
            <a:solidFill>
              <a:srgbClr val="FFC000"/>
            </a:solidFill>
            <a:tailEnd type="triangle" w="lg" len="lg"/>
          </a:ln>
          <a:effectLst>
            <a:outerShdw blurRad="25400"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6329CDB-2AEB-192D-AE04-8BCF81DDC68E}"/>
              </a:ext>
            </a:extLst>
          </p:cNvPr>
          <p:cNvCxnSpPr>
            <a:cxnSpLocks/>
          </p:cNvCxnSpPr>
          <p:nvPr/>
        </p:nvCxnSpPr>
        <p:spPr>
          <a:xfrm flipH="1">
            <a:off x="9525000" y="3429016"/>
            <a:ext cx="601724" cy="0"/>
          </a:xfrm>
          <a:prstGeom prst="straightConnector1">
            <a:avLst/>
          </a:prstGeom>
          <a:ln w="31750">
            <a:solidFill>
              <a:srgbClr val="FFC000"/>
            </a:solidFill>
            <a:tailEnd type="triangle" w="lg" len="lg"/>
          </a:ln>
          <a:effectLst>
            <a:outerShdw blurRad="25400"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32A464AD-B1B5-C0E1-AF90-C7B3D94591F1}"/>
              </a:ext>
            </a:extLst>
          </p:cNvPr>
          <p:cNvCxnSpPr>
            <a:cxnSpLocks/>
          </p:cNvCxnSpPr>
          <p:nvPr/>
        </p:nvCxnSpPr>
        <p:spPr>
          <a:xfrm flipH="1">
            <a:off x="9525000" y="4914916"/>
            <a:ext cx="601724" cy="0"/>
          </a:xfrm>
          <a:prstGeom prst="straightConnector1">
            <a:avLst/>
          </a:prstGeom>
          <a:ln w="31750">
            <a:solidFill>
              <a:srgbClr val="FFC000"/>
            </a:solidFill>
            <a:tailEnd type="triangle" w="lg" len="lg"/>
          </a:ln>
          <a:effectLst>
            <a:outerShdw blurRad="25400"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803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1D1FE9-5AE7-7F72-7294-E4430B0B8998}"/>
              </a:ext>
            </a:extLst>
          </p:cNvPr>
          <p:cNvSpPr>
            <a:spLocks noGrp="1"/>
          </p:cNvSpPr>
          <p:nvPr>
            <p:ph type="title"/>
          </p:nvPr>
        </p:nvSpPr>
        <p:spPr>
          <a:xfrm>
            <a:off x="933174" y="1416100"/>
            <a:ext cx="3295926" cy="1111644"/>
          </a:xfrm>
        </p:spPr>
        <p:txBody>
          <a:bodyPr>
            <a:normAutofit/>
          </a:bodyPr>
          <a:lstStyle/>
          <a:p>
            <a:r>
              <a:rPr lang="en-GB" dirty="0"/>
              <a:t>Swipe down</a:t>
            </a:r>
          </a:p>
        </p:txBody>
      </p:sp>
      <p:pic>
        <p:nvPicPr>
          <p:cNvPr id="5" name="Picture 4">
            <a:extLst>
              <a:ext uri="{FF2B5EF4-FFF2-40B4-BE49-F238E27FC236}">
                <a16:creationId xmlns:a16="http://schemas.microsoft.com/office/drawing/2014/main" id="{5C3FF071-D727-7D04-D509-98925D37AFF5}"/>
              </a:ext>
            </a:extLst>
          </p:cNvPr>
          <p:cNvPicPr>
            <a:picLocks noChangeAspect="1"/>
          </p:cNvPicPr>
          <p:nvPr/>
        </p:nvPicPr>
        <p:blipFill>
          <a:blip r:embed="rId2"/>
          <a:stretch>
            <a:fillRect/>
          </a:stretch>
        </p:blipFill>
        <p:spPr>
          <a:xfrm>
            <a:off x="4610100" y="1149400"/>
            <a:ext cx="6997700" cy="5047959"/>
          </a:xfrm>
          <a:prstGeom prst="rect">
            <a:avLst/>
          </a:prstGeom>
        </p:spPr>
      </p:pic>
      <p:sp>
        <p:nvSpPr>
          <p:cNvPr id="6" name="Down Arrow 5">
            <a:extLst>
              <a:ext uri="{FF2B5EF4-FFF2-40B4-BE49-F238E27FC236}">
                <a16:creationId xmlns:a16="http://schemas.microsoft.com/office/drawing/2014/main" id="{F1C90ED3-62FF-E99B-76DA-F144108CDCAA}"/>
              </a:ext>
            </a:extLst>
          </p:cNvPr>
          <p:cNvSpPr/>
          <p:nvPr/>
        </p:nvSpPr>
        <p:spPr>
          <a:xfrm>
            <a:off x="1727200" y="2460529"/>
            <a:ext cx="876300" cy="2425700"/>
          </a:xfrm>
          <a:prstGeom prst="downArrow">
            <a:avLst>
              <a:gd name="adj1" fmla="val 50000"/>
              <a:gd name="adj2" fmla="val 6159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44038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A1D655-03F5-0F90-6536-56F514BC0779}"/>
              </a:ext>
            </a:extLst>
          </p:cNvPr>
          <p:cNvSpPr>
            <a:spLocks noGrp="1"/>
          </p:cNvSpPr>
          <p:nvPr>
            <p:ph type="title"/>
          </p:nvPr>
        </p:nvSpPr>
        <p:spPr>
          <a:xfrm>
            <a:off x="691874" y="1178890"/>
            <a:ext cx="2635526" cy="895300"/>
          </a:xfrm>
        </p:spPr>
        <p:txBody>
          <a:bodyPr>
            <a:normAutofit/>
          </a:bodyPr>
          <a:lstStyle/>
          <a:p>
            <a:r>
              <a:rPr lang="en-GB" dirty="0"/>
              <a:t>The Menu</a:t>
            </a:r>
          </a:p>
        </p:txBody>
      </p:sp>
      <p:pic>
        <p:nvPicPr>
          <p:cNvPr id="4" name="Picture 3">
            <a:extLst>
              <a:ext uri="{FF2B5EF4-FFF2-40B4-BE49-F238E27FC236}">
                <a16:creationId xmlns:a16="http://schemas.microsoft.com/office/drawing/2014/main" id="{CB8972F4-35F8-9D27-4BF8-E06C660D62AD}"/>
              </a:ext>
            </a:extLst>
          </p:cNvPr>
          <p:cNvPicPr>
            <a:picLocks noChangeAspect="1"/>
          </p:cNvPicPr>
          <p:nvPr/>
        </p:nvPicPr>
        <p:blipFill>
          <a:blip r:embed="rId2"/>
          <a:stretch>
            <a:fillRect/>
          </a:stretch>
        </p:blipFill>
        <p:spPr>
          <a:xfrm>
            <a:off x="4168488" y="1085900"/>
            <a:ext cx="6982112" cy="5098259"/>
          </a:xfrm>
          <a:prstGeom prst="rect">
            <a:avLst/>
          </a:prstGeom>
        </p:spPr>
      </p:pic>
      <p:sp>
        <p:nvSpPr>
          <p:cNvPr id="5" name="TextBox 4">
            <a:extLst>
              <a:ext uri="{FF2B5EF4-FFF2-40B4-BE49-F238E27FC236}">
                <a16:creationId xmlns:a16="http://schemas.microsoft.com/office/drawing/2014/main" id="{C1094EDA-6E58-9F26-1011-D8939579D499}"/>
              </a:ext>
            </a:extLst>
          </p:cNvPr>
          <p:cNvSpPr txBox="1"/>
          <p:nvPr/>
        </p:nvSpPr>
        <p:spPr>
          <a:xfrm>
            <a:off x="691874" y="2302790"/>
            <a:ext cx="3003826" cy="954107"/>
          </a:xfrm>
          <a:prstGeom prst="rect">
            <a:avLst/>
          </a:prstGeom>
          <a:noFill/>
        </p:spPr>
        <p:txBody>
          <a:bodyPr wrap="square" rtlCol="0">
            <a:spAutoFit/>
          </a:bodyPr>
          <a:lstStyle/>
          <a:p>
            <a:r>
              <a:rPr lang="en-GB" sz="2800" dirty="0"/>
              <a:t>To make imaging as</a:t>
            </a:r>
          </a:p>
          <a:p>
            <a:r>
              <a:rPr lang="en-GB" sz="2800" dirty="0"/>
              <a:t>useful as possible</a:t>
            </a:r>
          </a:p>
        </p:txBody>
      </p:sp>
    </p:spTree>
    <p:extLst>
      <p:ext uri="{BB962C8B-B14F-4D97-AF65-F5344CB8AC3E}">
        <p14:creationId xmlns:p14="http://schemas.microsoft.com/office/powerpoint/2010/main" val="23184220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058ED5-B55E-D530-4AB9-A452D76AF4E3}"/>
              </a:ext>
            </a:extLst>
          </p:cNvPr>
          <p:cNvSpPr>
            <a:spLocks noGrp="1"/>
          </p:cNvSpPr>
          <p:nvPr>
            <p:ph type="title"/>
          </p:nvPr>
        </p:nvSpPr>
        <p:spPr>
          <a:xfrm>
            <a:off x="914400" y="1624856"/>
            <a:ext cx="2425700" cy="1359644"/>
          </a:xfrm>
        </p:spPr>
        <p:txBody>
          <a:bodyPr>
            <a:normAutofit/>
          </a:bodyPr>
          <a:lstStyle/>
          <a:p>
            <a:r>
              <a:rPr lang="en-GB" dirty="0"/>
              <a:t>Image Mode</a:t>
            </a:r>
          </a:p>
        </p:txBody>
      </p:sp>
      <p:pic>
        <p:nvPicPr>
          <p:cNvPr id="5" name="Picture 4" descr="A house with a temperature&#10;&#10;Description automatically generated">
            <a:extLst>
              <a:ext uri="{FF2B5EF4-FFF2-40B4-BE49-F238E27FC236}">
                <a16:creationId xmlns:a16="http://schemas.microsoft.com/office/drawing/2014/main" id="{E64CA4D7-8115-C7AA-4CAF-0FE2B31CB536}"/>
              </a:ext>
            </a:extLst>
          </p:cNvPr>
          <p:cNvPicPr>
            <a:picLocks noChangeAspect="1"/>
          </p:cNvPicPr>
          <p:nvPr/>
        </p:nvPicPr>
        <p:blipFill>
          <a:blip r:embed="rId2"/>
          <a:stretch>
            <a:fillRect/>
          </a:stretch>
        </p:blipFill>
        <p:spPr>
          <a:xfrm>
            <a:off x="3926283" y="681730"/>
            <a:ext cx="3909618" cy="2932214"/>
          </a:xfrm>
          <a:prstGeom prst="rect">
            <a:avLst/>
          </a:prstGeom>
        </p:spPr>
      </p:pic>
      <p:pic>
        <p:nvPicPr>
          <p:cNvPr id="7" name="Picture 6" descr="A infrared image of a house&#10;&#10;Description automatically generated">
            <a:extLst>
              <a:ext uri="{FF2B5EF4-FFF2-40B4-BE49-F238E27FC236}">
                <a16:creationId xmlns:a16="http://schemas.microsoft.com/office/drawing/2014/main" id="{5BA26867-0535-C5C4-F956-DD53C6474E23}"/>
              </a:ext>
            </a:extLst>
          </p:cNvPr>
          <p:cNvPicPr>
            <a:picLocks noChangeAspect="1"/>
          </p:cNvPicPr>
          <p:nvPr/>
        </p:nvPicPr>
        <p:blipFill>
          <a:blip r:embed="rId3"/>
          <a:stretch>
            <a:fillRect/>
          </a:stretch>
        </p:blipFill>
        <p:spPr>
          <a:xfrm>
            <a:off x="7931084" y="681730"/>
            <a:ext cx="3909618" cy="2932214"/>
          </a:xfrm>
          <a:prstGeom prst="rect">
            <a:avLst/>
          </a:prstGeom>
        </p:spPr>
      </p:pic>
      <p:pic>
        <p:nvPicPr>
          <p:cNvPr id="9" name="Picture 8" descr="A house with a lawn and a bench&#10;&#10;Description automatically generated">
            <a:extLst>
              <a:ext uri="{FF2B5EF4-FFF2-40B4-BE49-F238E27FC236}">
                <a16:creationId xmlns:a16="http://schemas.microsoft.com/office/drawing/2014/main" id="{80C3D8F6-7CD6-E946-A15E-943B5BD4D3AA}"/>
              </a:ext>
            </a:extLst>
          </p:cNvPr>
          <p:cNvPicPr>
            <a:picLocks noChangeAspect="1"/>
          </p:cNvPicPr>
          <p:nvPr/>
        </p:nvPicPr>
        <p:blipFill>
          <a:blip r:embed="rId4"/>
          <a:stretch>
            <a:fillRect/>
          </a:stretch>
        </p:blipFill>
        <p:spPr>
          <a:xfrm>
            <a:off x="3926281" y="3701973"/>
            <a:ext cx="3909620" cy="2932215"/>
          </a:xfrm>
          <a:prstGeom prst="rect">
            <a:avLst/>
          </a:prstGeom>
        </p:spPr>
      </p:pic>
      <p:pic>
        <p:nvPicPr>
          <p:cNvPr id="11" name="Picture 10" descr="A screenshot of a house&#10;&#10;Description automatically generated">
            <a:extLst>
              <a:ext uri="{FF2B5EF4-FFF2-40B4-BE49-F238E27FC236}">
                <a16:creationId xmlns:a16="http://schemas.microsoft.com/office/drawing/2014/main" id="{03DB44C6-0A81-037D-97D5-0E3508600CEC}"/>
              </a:ext>
            </a:extLst>
          </p:cNvPr>
          <p:cNvPicPr>
            <a:picLocks noChangeAspect="1"/>
          </p:cNvPicPr>
          <p:nvPr/>
        </p:nvPicPr>
        <p:blipFill>
          <a:blip r:embed="rId5"/>
          <a:stretch>
            <a:fillRect/>
          </a:stretch>
        </p:blipFill>
        <p:spPr>
          <a:xfrm>
            <a:off x="7931084" y="3701974"/>
            <a:ext cx="3909619" cy="2932214"/>
          </a:xfrm>
          <a:prstGeom prst="rect">
            <a:avLst/>
          </a:prstGeom>
        </p:spPr>
      </p:pic>
    </p:spTree>
    <p:extLst>
      <p:ext uri="{BB962C8B-B14F-4D97-AF65-F5344CB8AC3E}">
        <p14:creationId xmlns:p14="http://schemas.microsoft.com/office/powerpoint/2010/main" val="3881347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26F45A-36EB-24B5-960A-0EEB6A746D5D}"/>
              </a:ext>
            </a:extLst>
          </p:cNvPr>
          <p:cNvSpPr>
            <a:spLocks noGrp="1"/>
          </p:cNvSpPr>
          <p:nvPr>
            <p:ph type="title"/>
          </p:nvPr>
        </p:nvSpPr>
        <p:spPr>
          <a:xfrm>
            <a:off x="374374" y="1251000"/>
            <a:ext cx="3613426" cy="1111644"/>
          </a:xfrm>
        </p:spPr>
        <p:txBody>
          <a:bodyPr/>
          <a:lstStyle/>
          <a:p>
            <a:r>
              <a:rPr lang="en-GB" dirty="0"/>
              <a:t>Measurements</a:t>
            </a:r>
          </a:p>
        </p:txBody>
      </p:sp>
      <p:pic>
        <p:nvPicPr>
          <p:cNvPr id="4" name="Picture 3">
            <a:extLst>
              <a:ext uri="{FF2B5EF4-FFF2-40B4-BE49-F238E27FC236}">
                <a16:creationId xmlns:a16="http://schemas.microsoft.com/office/drawing/2014/main" id="{79995B97-D781-71BF-E9F6-722CA9810CC3}"/>
              </a:ext>
            </a:extLst>
          </p:cNvPr>
          <p:cNvPicPr>
            <a:picLocks noChangeAspect="1"/>
          </p:cNvPicPr>
          <p:nvPr/>
        </p:nvPicPr>
        <p:blipFill>
          <a:blip r:embed="rId2"/>
          <a:stretch>
            <a:fillRect/>
          </a:stretch>
        </p:blipFill>
        <p:spPr>
          <a:xfrm>
            <a:off x="4100755" y="685800"/>
            <a:ext cx="7583245" cy="5537199"/>
          </a:xfrm>
          <a:prstGeom prst="rect">
            <a:avLst/>
          </a:prstGeom>
        </p:spPr>
      </p:pic>
      <p:sp>
        <p:nvSpPr>
          <p:cNvPr id="6" name="Content Placeholder 1">
            <a:extLst>
              <a:ext uri="{FF2B5EF4-FFF2-40B4-BE49-F238E27FC236}">
                <a16:creationId xmlns:a16="http://schemas.microsoft.com/office/drawing/2014/main" id="{0215B679-E707-4636-653D-E3E3C2966705}"/>
              </a:ext>
            </a:extLst>
          </p:cNvPr>
          <p:cNvSpPr>
            <a:spLocks noGrp="1"/>
          </p:cNvSpPr>
          <p:nvPr>
            <p:ph idx="1"/>
          </p:nvPr>
        </p:nvSpPr>
        <p:spPr>
          <a:xfrm>
            <a:off x="296829" y="2362644"/>
            <a:ext cx="3690971" cy="3692646"/>
          </a:xfrm>
        </p:spPr>
        <p:txBody>
          <a:bodyPr/>
          <a:lstStyle/>
          <a:p>
            <a:r>
              <a:rPr lang="en-GB" dirty="0"/>
              <a:t>Centre point</a:t>
            </a:r>
          </a:p>
          <a:p>
            <a:r>
              <a:rPr lang="en-GB" dirty="0"/>
              <a:t>Max temperature in square</a:t>
            </a:r>
          </a:p>
          <a:p>
            <a:r>
              <a:rPr lang="en-GB" dirty="0"/>
              <a:t>Mini temperature in square</a:t>
            </a:r>
          </a:p>
        </p:txBody>
      </p:sp>
    </p:spTree>
    <p:extLst>
      <p:ext uri="{BB962C8B-B14F-4D97-AF65-F5344CB8AC3E}">
        <p14:creationId xmlns:p14="http://schemas.microsoft.com/office/powerpoint/2010/main" val="41109794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CBD742-8870-94B5-F2DD-9921A13B1134}"/>
              </a:ext>
            </a:extLst>
          </p:cNvPr>
          <p:cNvSpPr>
            <a:spLocks noGrp="1"/>
          </p:cNvSpPr>
          <p:nvPr>
            <p:ph type="title"/>
          </p:nvPr>
        </p:nvSpPr>
        <p:spPr>
          <a:xfrm>
            <a:off x="869674" y="1987600"/>
            <a:ext cx="2851426" cy="1111644"/>
          </a:xfrm>
        </p:spPr>
        <p:txBody>
          <a:bodyPr>
            <a:normAutofit fontScale="90000"/>
          </a:bodyPr>
          <a:lstStyle/>
          <a:p>
            <a:r>
              <a:rPr lang="en-GB" dirty="0"/>
              <a:t>Adjust area of interest</a:t>
            </a:r>
          </a:p>
        </p:txBody>
      </p:sp>
      <p:pic>
        <p:nvPicPr>
          <p:cNvPr id="4" name="Picture 3">
            <a:extLst>
              <a:ext uri="{FF2B5EF4-FFF2-40B4-BE49-F238E27FC236}">
                <a16:creationId xmlns:a16="http://schemas.microsoft.com/office/drawing/2014/main" id="{D9A3A4B5-A079-EDB2-54FF-5482C4FC3DA5}"/>
              </a:ext>
            </a:extLst>
          </p:cNvPr>
          <p:cNvPicPr>
            <a:picLocks noChangeAspect="1"/>
          </p:cNvPicPr>
          <p:nvPr/>
        </p:nvPicPr>
        <p:blipFill>
          <a:blip r:embed="rId2"/>
          <a:stretch>
            <a:fillRect/>
          </a:stretch>
        </p:blipFill>
        <p:spPr>
          <a:xfrm>
            <a:off x="4165600" y="651270"/>
            <a:ext cx="7608252" cy="5555459"/>
          </a:xfrm>
          <a:prstGeom prst="rect">
            <a:avLst/>
          </a:prstGeom>
        </p:spPr>
      </p:pic>
    </p:spTree>
    <p:extLst>
      <p:ext uri="{BB962C8B-B14F-4D97-AF65-F5344CB8AC3E}">
        <p14:creationId xmlns:p14="http://schemas.microsoft.com/office/powerpoint/2010/main" val="94030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2B4E5D-CACB-EF57-F79E-58918220C1DC}"/>
              </a:ext>
            </a:extLst>
          </p:cNvPr>
          <p:cNvSpPr>
            <a:spLocks noGrp="1"/>
          </p:cNvSpPr>
          <p:nvPr>
            <p:ph idx="1"/>
          </p:nvPr>
        </p:nvSpPr>
        <p:spPr>
          <a:xfrm>
            <a:off x="812931" y="2198192"/>
            <a:ext cx="5697563" cy="3782194"/>
          </a:xfrm>
        </p:spPr>
        <p:txBody>
          <a:bodyPr>
            <a:normAutofit/>
          </a:bodyPr>
          <a:lstStyle/>
          <a:p>
            <a:r>
              <a:rPr lang="en-GB" dirty="0"/>
              <a:t>Give yourself a </a:t>
            </a:r>
            <a:r>
              <a:rPr lang="en-GB"/>
              <a:t>sixth sense </a:t>
            </a:r>
            <a:r>
              <a:rPr lang="en-GB" dirty="0"/>
              <a:t>– see temperature variations</a:t>
            </a:r>
          </a:p>
          <a:p>
            <a:r>
              <a:rPr lang="en-GB" dirty="0"/>
              <a:t>Primarily qualitative</a:t>
            </a:r>
          </a:p>
          <a:p>
            <a:r>
              <a:rPr lang="en-GB" dirty="0"/>
              <a:t>Our aim: </a:t>
            </a:r>
          </a:p>
          <a:p>
            <a:pPr lvl="1"/>
            <a:r>
              <a:rPr lang="en-GB" dirty="0"/>
              <a:t>See where heat may be leaking from home</a:t>
            </a:r>
          </a:p>
          <a:p>
            <a:pPr lvl="1"/>
            <a:r>
              <a:rPr lang="en-GB" dirty="0"/>
              <a:t>Try and understand what’s going on!</a:t>
            </a:r>
          </a:p>
          <a:p>
            <a:pPr lvl="1"/>
            <a:r>
              <a:rPr lang="en-GB" dirty="0"/>
              <a:t>Basis for further investigation, fixing or retrofit</a:t>
            </a:r>
          </a:p>
          <a:p>
            <a:endParaRPr lang="en-GB" dirty="0"/>
          </a:p>
          <a:p>
            <a:endParaRPr lang="en-GB" dirty="0"/>
          </a:p>
        </p:txBody>
      </p:sp>
      <p:sp>
        <p:nvSpPr>
          <p:cNvPr id="3" name="Title 2">
            <a:extLst>
              <a:ext uri="{FF2B5EF4-FFF2-40B4-BE49-F238E27FC236}">
                <a16:creationId xmlns:a16="http://schemas.microsoft.com/office/drawing/2014/main" id="{B44D34A4-6588-9CCE-3256-86E4B044C9D8}"/>
              </a:ext>
            </a:extLst>
          </p:cNvPr>
          <p:cNvSpPr>
            <a:spLocks noGrp="1"/>
          </p:cNvSpPr>
          <p:nvPr>
            <p:ph type="title"/>
          </p:nvPr>
        </p:nvSpPr>
        <p:spPr/>
        <p:txBody>
          <a:bodyPr/>
          <a:lstStyle/>
          <a:p>
            <a:r>
              <a:rPr lang="en-GB" dirty="0"/>
              <a:t>What is Thermal Imaging?</a:t>
            </a:r>
          </a:p>
        </p:txBody>
      </p:sp>
      <p:pic>
        <p:nvPicPr>
          <p:cNvPr id="5" name="Picture 4" descr="A house with a car in front of it&#10;&#10;Description automatically generated">
            <a:extLst>
              <a:ext uri="{FF2B5EF4-FFF2-40B4-BE49-F238E27FC236}">
                <a16:creationId xmlns:a16="http://schemas.microsoft.com/office/drawing/2014/main" id="{1345B581-B5B8-8342-871C-9D08A8E9FCFC}"/>
              </a:ext>
            </a:extLst>
          </p:cNvPr>
          <p:cNvPicPr>
            <a:picLocks noChangeAspect="1"/>
          </p:cNvPicPr>
          <p:nvPr/>
        </p:nvPicPr>
        <p:blipFill>
          <a:blip r:embed="rId3"/>
          <a:stretch>
            <a:fillRect/>
          </a:stretch>
        </p:blipFill>
        <p:spPr>
          <a:xfrm>
            <a:off x="6510494" y="2198192"/>
            <a:ext cx="5265675" cy="3949256"/>
          </a:xfrm>
          <a:prstGeom prst="rect">
            <a:avLst/>
          </a:prstGeom>
        </p:spPr>
      </p:pic>
    </p:spTree>
    <p:extLst>
      <p:ext uri="{BB962C8B-B14F-4D97-AF65-F5344CB8AC3E}">
        <p14:creationId xmlns:p14="http://schemas.microsoft.com/office/powerpoint/2010/main" val="30262977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215C59-A27B-E4A2-71CB-6CFEB78E6E18}"/>
              </a:ext>
            </a:extLst>
          </p:cNvPr>
          <p:cNvSpPr>
            <a:spLocks noGrp="1"/>
          </p:cNvSpPr>
          <p:nvPr>
            <p:ph idx="1"/>
          </p:nvPr>
        </p:nvSpPr>
        <p:spPr>
          <a:xfrm>
            <a:off x="907774" y="2365254"/>
            <a:ext cx="3753126" cy="3615132"/>
          </a:xfrm>
        </p:spPr>
        <p:txBody>
          <a:bodyPr/>
          <a:lstStyle/>
          <a:p>
            <a:r>
              <a:rPr lang="en-GB" dirty="0"/>
              <a:t>Changes how IR is represented</a:t>
            </a:r>
          </a:p>
          <a:p>
            <a:endParaRPr lang="en-GB" dirty="0"/>
          </a:p>
          <a:p>
            <a:r>
              <a:rPr lang="en-GB" dirty="0"/>
              <a:t>Default is </a:t>
            </a:r>
            <a:r>
              <a:rPr lang="en-GB" b="1" dirty="0"/>
              <a:t>Iron</a:t>
            </a:r>
          </a:p>
        </p:txBody>
      </p:sp>
      <p:sp>
        <p:nvSpPr>
          <p:cNvPr id="3" name="Title 2">
            <a:extLst>
              <a:ext uri="{FF2B5EF4-FFF2-40B4-BE49-F238E27FC236}">
                <a16:creationId xmlns:a16="http://schemas.microsoft.com/office/drawing/2014/main" id="{877E1098-D111-5E2B-72BC-67204B337C91}"/>
              </a:ext>
            </a:extLst>
          </p:cNvPr>
          <p:cNvSpPr>
            <a:spLocks noGrp="1"/>
          </p:cNvSpPr>
          <p:nvPr>
            <p:ph type="title"/>
          </p:nvPr>
        </p:nvSpPr>
        <p:spPr>
          <a:xfrm>
            <a:off x="818874" y="1111300"/>
            <a:ext cx="3753126" cy="1111644"/>
          </a:xfrm>
        </p:spPr>
        <p:txBody>
          <a:bodyPr/>
          <a:lstStyle/>
          <a:p>
            <a:r>
              <a:rPr lang="en-GB" dirty="0"/>
              <a:t>Colour Scale</a:t>
            </a:r>
          </a:p>
        </p:txBody>
      </p:sp>
      <p:pic>
        <p:nvPicPr>
          <p:cNvPr id="4" name="Picture 3">
            <a:extLst>
              <a:ext uri="{FF2B5EF4-FFF2-40B4-BE49-F238E27FC236}">
                <a16:creationId xmlns:a16="http://schemas.microsoft.com/office/drawing/2014/main" id="{F025442C-9BB8-5C2B-CFB9-D99FD14A3906}"/>
              </a:ext>
            </a:extLst>
          </p:cNvPr>
          <p:cNvPicPr>
            <a:picLocks noChangeAspect="1"/>
          </p:cNvPicPr>
          <p:nvPr/>
        </p:nvPicPr>
        <p:blipFill>
          <a:blip r:embed="rId2"/>
          <a:stretch>
            <a:fillRect/>
          </a:stretch>
        </p:blipFill>
        <p:spPr>
          <a:xfrm>
            <a:off x="4826000" y="1013220"/>
            <a:ext cx="6882848" cy="5025777"/>
          </a:xfrm>
          <a:prstGeom prst="rect">
            <a:avLst/>
          </a:prstGeom>
        </p:spPr>
      </p:pic>
    </p:spTree>
    <p:extLst>
      <p:ext uri="{BB962C8B-B14F-4D97-AF65-F5344CB8AC3E}">
        <p14:creationId xmlns:p14="http://schemas.microsoft.com/office/powerpoint/2010/main" val="37556591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CDA16A-026B-DA79-8F59-35552208D538}"/>
              </a:ext>
            </a:extLst>
          </p:cNvPr>
          <p:cNvSpPr>
            <a:spLocks noGrp="1"/>
          </p:cNvSpPr>
          <p:nvPr>
            <p:ph idx="1"/>
          </p:nvPr>
        </p:nvSpPr>
        <p:spPr>
          <a:xfrm>
            <a:off x="907774" y="2755900"/>
            <a:ext cx="2927626" cy="3224486"/>
          </a:xfrm>
        </p:spPr>
        <p:txBody>
          <a:bodyPr/>
          <a:lstStyle/>
          <a:p>
            <a:pPr marL="0" indent="0">
              <a:buNone/>
            </a:pPr>
            <a:r>
              <a:rPr lang="en-GB" dirty="0"/>
              <a:t>Can be useful to get most out of the camera</a:t>
            </a:r>
          </a:p>
        </p:txBody>
      </p:sp>
      <p:sp>
        <p:nvSpPr>
          <p:cNvPr id="3" name="Title 2">
            <a:extLst>
              <a:ext uri="{FF2B5EF4-FFF2-40B4-BE49-F238E27FC236}">
                <a16:creationId xmlns:a16="http://schemas.microsoft.com/office/drawing/2014/main" id="{7A54253E-A7DD-5ED2-C3D2-D5C5B113D470}"/>
              </a:ext>
            </a:extLst>
          </p:cNvPr>
          <p:cNvSpPr>
            <a:spLocks noGrp="1"/>
          </p:cNvSpPr>
          <p:nvPr>
            <p:ph type="title"/>
          </p:nvPr>
        </p:nvSpPr>
        <p:spPr>
          <a:xfrm>
            <a:off x="907774" y="1073200"/>
            <a:ext cx="3484778" cy="1111644"/>
          </a:xfrm>
        </p:spPr>
        <p:txBody>
          <a:bodyPr>
            <a:normAutofit fontScale="90000"/>
          </a:bodyPr>
          <a:lstStyle/>
          <a:p>
            <a:r>
              <a:rPr lang="en-GB" dirty="0"/>
              <a:t>Temperature Scale</a:t>
            </a:r>
          </a:p>
        </p:txBody>
      </p:sp>
      <p:pic>
        <p:nvPicPr>
          <p:cNvPr id="4" name="Picture 3">
            <a:extLst>
              <a:ext uri="{FF2B5EF4-FFF2-40B4-BE49-F238E27FC236}">
                <a16:creationId xmlns:a16="http://schemas.microsoft.com/office/drawing/2014/main" id="{6DC5C7B3-4925-8FB9-133A-35D56133AB36}"/>
              </a:ext>
            </a:extLst>
          </p:cNvPr>
          <p:cNvPicPr>
            <a:picLocks noChangeAspect="1"/>
          </p:cNvPicPr>
          <p:nvPr/>
        </p:nvPicPr>
        <p:blipFill>
          <a:blip r:embed="rId2"/>
          <a:stretch>
            <a:fillRect/>
          </a:stretch>
        </p:blipFill>
        <p:spPr>
          <a:xfrm>
            <a:off x="4392552" y="877613"/>
            <a:ext cx="7380347" cy="5389045"/>
          </a:xfrm>
          <a:prstGeom prst="rect">
            <a:avLst/>
          </a:prstGeom>
        </p:spPr>
      </p:pic>
    </p:spTree>
    <p:extLst>
      <p:ext uri="{BB962C8B-B14F-4D97-AF65-F5344CB8AC3E}">
        <p14:creationId xmlns:p14="http://schemas.microsoft.com/office/powerpoint/2010/main" val="23000635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75881B-7E8A-C1E3-E3D6-77F5FB705EFD}"/>
              </a:ext>
            </a:extLst>
          </p:cNvPr>
          <p:cNvPicPr>
            <a:picLocks noChangeAspect="1"/>
          </p:cNvPicPr>
          <p:nvPr/>
        </p:nvPicPr>
        <p:blipFill>
          <a:blip r:embed="rId2"/>
          <a:stretch>
            <a:fillRect/>
          </a:stretch>
        </p:blipFill>
        <p:spPr>
          <a:xfrm>
            <a:off x="4533900" y="1064283"/>
            <a:ext cx="7124700" cy="5202375"/>
          </a:xfrm>
          <a:prstGeom prst="rect">
            <a:avLst/>
          </a:prstGeom>
        </p:spPr>
      </p:pic>
      <p:sp>
        <p:nvSpPr>
          <p:cNvPr id="5" name="TextBox 4">
            <a:extLst>
              <a:ext uri="{FF2B5EF4-FFF2-40B4-BE49-F238E27FC236}">
                <a16:creationId xmlns:a16="http://schemas.microsoft.com/office/drawing/2014/main" id="{31724E6D-E9E8-5273-5979-FB19572A9A59}"/>
              </a:ext>
            </a:extLst>
          </p:cNvPr>
          <p:cNvSpPr txBox="1"/>
          <p:nvPr/>
        </p:nvSpPr>
        <p:spPr>
          <a:xfrm>
            <a:off x="579712" y="1866900"/>
            <a:ext cx="2747688" cy="523220"/>
          </a:xfrm>
          <a:prstGeom prst="rect">
            <a:avLst/>
          </a:prstGeom>
          <a:noFill/>
        </p:spPr>
        <p:txBody>
          <a:bodyPr wrap="square" rtlCol="0">
            <a:spAutoFit/>
          </a:bodyPr>
          <a:lstStyle/>
          <a:p>
            <a:r>
              <a:rPr lang="en-GB" sz="2800" dirty="0"/>
              <a:t>Max temperature</a:t>
            </a:r>
          </a:p>
        </p:txBody>
      </p:sp>
      <p:cxnSp>
        <p:nvCxnSpPr>
          <p:cNvPr id="6" name="Straight Arrow Connector 5">
            <a:extLst>
              <a:ext uri="{FF2B5EF4-FFF2-40B4-BE49-F238E27FC236}">
                <a16:creationId xmlns:a16="http://schemas.microsoft.com/office/drawing/2014/main" id="{C9DC2C55-A702-DC01-AD6D-BA1FE52062F2}"/>
              </a:ext>
            </a:extLst>
          </p:cNvPr>
          <p:cNvCxnSpPr>
            <a:cxnSpLocks/>
            <a:stCxn id="5" idx="3"/>
          </p:cNvCxnSpPr>
          <p:nvPr/>
        </p:nvCxnSpPr>
        <p:spPr>
          <a:xfrm flipV="1">
            <a:off x="3327400" y="2070100"/>
            <a:ext cx="1320800" cy="58410"/>
          </a:xfrm>
          <a:prstGeom prst="straightConnector1">
            <a:avLst/>
          </a:prstGeom>
          <a:ln w="31750">
            <a:solidFill>
              <a:schemeClr val="tx1"/>
            </a:solidFill>
            <a:tailEnd type="triangle" w="lg" len="lg"/>
          </a:ln>
          <a:effectLst>
            <a:outerShdw blurRad="25400"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4D77EC7-CD9E-CEB2-BC9C-12ADEAE03BBE}"/>
              </a:ext>
            </a:extLst>
          </p:cNvPr>
          <p:cNvSpPr txBox="1"/>
          <p:nvPr/>
        </p:nvSpPr>
        <p:spPr>
          <a:xfrm>
            <a:off x="579712" y="5515382"/>
            <a:ext cx="2836588" cy="954107"/>
          </a:xfrm>
          <a:prstGeom prst="rect">
            <a:avLst/>
          </a:prstGeom>
          <a:noFill/>
        </p:spPr>
        <p:txBody>
          <a:bodyPr wrap="square" rtlCol="0">
            <a:spAutoFit/>
          </a:bodyPr>
          <a:lstStyle/>
          <a:p>
            <a:r>
              <a:rPr lang="en-GB" sz="2800" dirty="0"/>
              <a:t>Min temperature</a:t>
            </a:r>
          </a:p>
          <a:p>
            <a:r>
              <a:rPr lang="en-GB" sz="2800" dirty="0"/>
              <a:t>- currently locked</a:t>
            </a:r>
          </a:p>
        </p:txBody>
      </p:sp>
      <p:cxnSp>
        <p:nvCxnSpPr>
          <p:cNvPr id="11" name="Straight Arrow Connector 10">
            <a:extLst>
              <a:ext uri="{FF2B5EF4-FFF2-40B4-BE49-F238E27FC236}">
                <a16:creationId xmlns:a16="http://schemas.microsoft.com/office/drawing/2014/main" id="{5636521E-F36F-5893-E426-E82223505C45}"/>
              </a:ext>
            </a:extLst>
          </p:cNvPr>
          <p:cNvCxnSpPr>
            <a:cxnSpLocks/>
            <a:stCxn id="9" idx="3"/>
          </p:cNvCxnSpPr>
          <p:nvPr/>
        </p:nvCxnSpPr>
        <p:spPr>
          <a:xfrm flipV="1">
            <a:off x="3416300" y="5943600"/>
            <a:ext cx="1219200" cy="48836"/>
          </a:xfrm>
          <a:prstGeom prst="straightConnector1">
            <a:avLst/>
          </a:prstGeom>
          <a:ln w="31750">
            <a:solidFill>
              <a:schemeClr val="tx1"/>
            </a:solidFill>
            <a:tailEnd type="triangle" w="lg" len="lg"/>
          </a:ln>
          <a:effectLst>
            <a:outerShdw blurRad="25400"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9B444E7-6DF5-6995-B34A-6683B43C9498}"/>
              </a:ext>
            </a:extLst>
          </p:cNvPr>
          <p:cNvSpPr txBox="1"/>
          <p:nvPr/>
        </p:nvSpPr>
        <p:spPr>
          <a:xfrm>
            <a:off x="448606" y="3560336"/>
            <a:ext cx="3098800" cy="523220"/>
          </a:xfrm>
          <a:prstGeom prst="rect">
            <a:avLst/>
          </a:prstGeom>
          <a:noFill/>
        </p:spPr>
        <p:txBody>
          <a:bodyPr wrap="square" rtlCol="0">
            <a:spAutoFit/>
          </a:bodyPr>
          <a:lstStyle/>
          <a:p>
            <a:r>
              <a:rPr lang="en-GB" sz="2800" dirty="0"/>
              <a:t>Jog wheel to adjust</a:t>
            </a:r>
          </a:p>
        </p:txBody>
      </p:sp>
      <p:cxnSp>
        <p:nvCxnSpPr>
          <p:cNvPr id="15" name="Straight Arrow Connector 14">
            <a:extLst>
              <a:ext uri="{FF2B5EF4-FFF2-40B4-BE49-F238E27FC236}">
                <a16:creationId xmlns:a16="http://schemas.microsoft.com/office/drawing/2014/main" id="{F65E0C8F-80FD-2102-6650-F4E555E925EC}"/>
              </a:ext>
            </a:extLst>
          </p:cNvPr>
          <p:cNvCxnSpPr>
            <a:cxnSpLocks/>
          </p:cNvCxnSpPr>
          <p:nvPr/>
        </p:nvCxnSpPr>
        <p:spPr>
          <a:xfrm>
            <a:off x="3433106" y="3851151"/>
            <a:ext cx="1100794" cy="0"/>
          </a:xfrm>
          <a:prstGeom prst="straightConnector1">
            <a:avLst/>
          </a:prstGeom>
          <a:ln w="31750">
            <a:solidFill>
              <a:schemeClr val="tx1"/>
            </a:solidFill>
            <a:tailEnd type="triangle" w="lg" len="lg"/>
          </a:ln>
          <a:effectLst>
            <a:outerShdw blurRad="25400"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54253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ouse with a infrared image&#10;&#10;Description automatically generated">
            <a:extLst>
              <a:ext uri="{FF2B5EF4-FFF2-40B4-BE49-F238E27FC236}">
                <a16:creationId xmlns:a16="http://schemas.microsoft.com/office/drawing/2014/main" id="{228EA2D6-0A60-4EBC-760A-B5F065F8987B}"/>
              </a:ext>
            </a:extLst>
          </p:cNvPr>
          <p:cNvPicPr>
            <a:picLocks noChangeAspect="1"/>
          </p:cNvPicPr>
          <p:nvPr/>
        </p:nvPicPr>
        <p:blipFill>
          <a:blip r:embed="rId2"/>
          <a:stretch>
            <a:fillRect/>
          </a:stretch>
        </p:blipFill>
        <p:spPr>
          <a:xfrm>
            <a:off x="768074" y="1846056"/>
            <a:ext cx="5937526" cy="4453144"/>
          </a:xfrm>
          <a:prstGeom prst="rect">
            <a:avLst/>
          </a:prstGeom>
        </p:spPr>
      </p:pic>
      <p:pic>
        <p:nvPicPr>
          <p:cNvPr id="7" name="Picture 6" descr="A house with a car in front of it&#10;&#10;Description automatically generated">
            <a:extLst>
              <a:ext uri="{FF2B5EF4-FFF2-40B4-BE49-F238E27FC236}">
                <a16:creationId xmlns:a16="http://schemas.microsoft.com/office/drawing/2014/main" id="{7B53E186-E4C1-AC76-249F-AF4F57F6C391}"/>
              </a:ext>
            </a:extLst>
          </p:cNvPr>
          <p:cNvPicPr>
            <a:picLocks noChangeAspect="1"/>
          </p:cNvPicPr>
          <p:nvPr/>
        </p:nvPicPr>
        <p:blipFill>
          <a:blip r:embed="rId3"/>
          <a:stretch>
            <a:fillRect/>
          </a:stretch>
        </p:blipFill>
        <p:spPr>
          <a:xfrm>
            <a:off x="5640642" y="830056"/>
            <a:ext cx="5937526" cy="4453144"/>
          </a:xfrm>
          <a:prstGeom prst="rect">
            <a:avLst/>
          </a:prstGeom>
        </p:spPr>
      </p:pic>
    </p:spTree>
    <p:extLst>
      <p:ext uri="{BB962C8B-B14F-4D97-AF65-F5344CB8AC3E}">
        <p14:creationId xmlns:p14="http://schemas.microsoft.com/office/powerpoint/2010/main" val="17964078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AFD544-4192-B9C9-6C42-877AFF46D7A3}"/>
              </a:ext>
            </a:extLst>
          </p:cNvPr>
          <p:cNvSpPr>
            <a:spLocks noGrp="1"/>
          </p:cNvSpPr>
          <p:nvPr>
            <p:ph idx="1"/>
          </p:nvPr>
        </p:nvSpPr>
        <p:spPr>
          <a:xfrm>
            <a:off x="519456" y="2082800"/>
            <a:ext cx="4634020" cy="3897586"/>
          </a:xfrm>
        </p:spPr>
        <p:txBody>
          <a:bodyPr/>
          <a:lstStyle/>
          <a:p>
            <a:r>
              <a:rPr lang="en-GB" dirty="0"/>
              <a:t>Connect to PC via USB</a:t>
            </a:r>
          </a:p>
          <a:p>
            <a:endParaRPr lang="en-GB" dirty="0"/>
          </a:p>
          <a:p>
            <a:r>
              <a:rPr lang="en-GB" dirty="0"/>
              <a:t>Windows: It should appear as “</a:t>
            </a:r>
            <a:r>
              <a:rPr lang="en-GB" dirty="0" err="1"/>
              <a:t>Flir</a:t>
            </a:r>
            <a:r>
              <a:rPr lang="en-GB" dirty="0"/>
              <a:t> Camera”</a:t>
            </a:r>
          </a:p>
          <a:p>
            <a:endParaRPr lang="en-GB" dirty="0"/>
          </a:p>
          <a:p>
            <a:r>
              <a:rPr lang="en-GB" dirty="0"/>
              <a:t>Mac: Need the “Android File Transfer” app. </a:t>
            </a:r>
          </a:p>
        </p:txBody>
      </p:sp>
      <p:sp>
        <p:nvSpPr>
          <p:cNvPr id="3" name="Title 2">
            <a:extLst>
              <a:ext uri="{FF2B5EF4-FFF2-40B4-BE49-F238E27FC236}">
                <a16:creationId xmlns:a16="http://schemas.microsoft.com/office/drawing/2014/main" id="{9F1632AB-7CA3-C688-1A1B-B3979B33E041}"/>
              </a:ext>
            </a:extLst>
          </p:cNvPr>
          <p:cNvSpPr>
            <a:spLocks noGrp="1"/>
          </p:cNvSpPr>
          <p:nvPr>
            <p:ph type="title"/>
          </p:nvPr>
        </p:nvSpPr>
        <p:spPr>
          <a:xfrm>
            <a:off x="907774" y="971156"/>
            <a:ext cx="10515600" cy="870344"/>
          </a:xfrm>
        </p:spPr>
        <p:txBody>
          <a:bodyPr/>
          <a:lstStyle/>
          <a:p>
            <a:r>
              <a:rPr lang="en-GB" dirty="0"/>
              <a:t>Transferring Images</a:t>
            </a:r>
          </a:p>
        </p:txBody>
      </p:sp>
      <p:pic>
        <p:nvPicPr>
          <p:cNvPr id="5" name="Picture 4" descr="A black device with a screen&#10;&#10;Description automatically generated">
            <a:extLst>
              <a:ext uri="{FF2B5EF4-FFF2-40B4-BE49-F238E27FC236}">
                <a16:creationId xmlns:a16="http://schemas.microsoft.com/office/drawing/2014/main" id="{D91E5E88-7D15-89D0-C8F3-5C913D8FD718}"/>
              </a:ext>
            </a:extLst>
          </p:cNvPr>
          <p:cNvPicPr>
            <a:picLocks noChangeAspect="1"/>
          </p:cNvPicPr>
          <p:nvPr/>
        </p:nvPicPr>
        <p:blipFill>
          <a:blip r:embed="rId2"/>
          <a:stretch>
            <a:fillRect/>
          </a:stretch>
        </p:blipFill>
        <p:spPr>
          <a:xfrm>
            <a:off x="6721895" y="1023007"/>
            <a:ext cx="4774694" cy="4329386"/>
          </a:xfrm>
          <a:prstGeom prst="rect">
            <a:avLst/>
          </a:prstGeom>
        </p:spPr>
      </p:pic>
      <p:pic>
        <p:nvPicPr>
          <p:cNvPr id="6" name="Picture 5">
            <a:extLst>
              <a:ext uri="{FF2B5EF4-FFF2-40B4-BE49-F238E27FC236}">
                <a16:creationId xmlns:a16="http://schemas.microsoft.com/office/drawing/2014/main" id="{2FC0B9ED-1C53-FDEC-F9FF-13A1A90A1AA5}"/>
              </a:ext>
            </a:extLst>
          </p:cNvPr>
          <p:cNvPicPr>
            <a:picLocks noChangeAspect="1"/>
          </p:cNvPicPr>
          <p:nvPr/>
        </p:nvPicPr>
        <p:blipFill>
          <a:blip r:embed="rId3"/>
          <a:stretch>
            <a:fillRect/>
          </a:stretch>
        </p:blipFill>
        <p:spPr>
          <a:xfrm>
            <a:off x="5153476" y="3429000"/>
            <a:ext cx="3136838" cy="2278335"/>
          </a:xfrm>
          <a:prstGeom prst="rect">
            <a:avLst/>
          </a:prstGeom>
          <a:ln>
            <a:solidFill>
              <a:schemeClr val="tx1"/>
            </a:solidFill>
          </a:ln>
        </p:spPr>
      </p:pic>
    </p:spTree>
    <p:extLst>
      <p:ext uri="{BB962C8B-B14F-4D97-AF65-F5344CB8AC3E}">
        <p14:creationId xmlns:p14="http://schemas.microsoft.com/office/powerpoint/2010/main" val="12830595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7B519D-E83E-5D75-7A9D-F9E7237850E7}"/>
              </a:ext>
            </a:extLst>
          </p:cNvPr>
          <p:cNvSpPr>
            <a:spLocks noGrp="1"/>
          </p:cNvSpPr>
          <p:nvPr>
            <p:ph idx="1"/>
          </p:nvPr>
        </p:nvSpPr>
        <p:spPr>
          <a:xfrm>
            <a:off x="907774" y="1876926"/>
            <a:ext cx="10515600" cy="4700337"/>
          </a:xfrm>
        </p:spPr>
        <p:txBody>
          <a:bodyPr>
            <a:noAutofit/>
          </a:bodyPr>
          <a:lstStyle/>
          <a:p>
            <a:r>
              <a:rPr lang="en-GB" sz="2000" dirty="0"/>
              <a:t>Charlotte and Ian Dunham  (07969 439666, charlotte_dunham@hotmail.co.uk) hold the schedule of those who have asked to borrow one of the cameras.</a:t>
            </a:r>
          </a:p>
          <a:p>
            <a:r>
              <a:rPr lang="en-GB" sz="2000" dirty="0"/>
              <a:t>We will deliver the camera and give a short demo or carry out the survey if requested</a:t>
            </a:r>
          </a:p>
          <a:p>
            <a:r>
              <a:rPr lang="en-GB" sz="2000" dirty="0"/>
              <a:t>If the camera is being left with you, we will arrange a time to collect the camera back/for you to deliver it back to us, allowing for suitable time to complete your survey ( this can be weather dependent as below).  </a:t>
            </a:r>
          </a:p>
          <a:p>
            <a:r>
              <a:rPr lang="en-GB" sz="2000" dirty="0"/>
              <a:t>Hopefully, conditions will be good for imaging (</a:t>
            </a:r>
            <a:r>
              <a:rPr lang="en-GB" sz="2000" i="1" dirty="0"/>
              <a:t>Dry, at least 10</a:t>
            </a:r>
            <a:r>
              <a:rPr lang="en-GB" sz="2000" i="1" baseline="30000" dirty="0"/>
              <a:t>o</a:t>
            </a:r>
            <a:r>
              <a:rPr lang="en-GB" sz="2000" i="1" dirty="0"/>
              <a:t>C differential between inside and outside, and your heating is on</a:t>
            </a:r>
            <a:r>
              <a:rPr lang="en-GB" sz="2000" dirty="0"/>
              <a:t>).</a:t>
            </a:r>
          </a:p>
          <a:p>
            <a:r>
              <a:rPr lang="en-GB" sz="2000" dirty="0"/>
              <a:t>Please charge the camera and (unless point below applies) remove your images before returning</a:t>
            </a:r>
          </a:p>
          <a:p>
            <a:r>
              <a:rPr lang="en-GB" sz="2000" dirty="0"/>
              <a:t>If you are happy to share your images with us, particularly if interesting or useful examples, please leave these ones on the camera, or otherwise share if you have downloaded to your computer.</a:t>
            </a:r>
          </a:p>
          <a:p>
            <a:r>
              <a:rPr lang="en-GB" sz="2000" dirty="0"/>
              <a:t>Please give feedback as requested  (via short email questionnaire).</a:t>
            </a:r>
          </a:p>
        </p:txBody>
      </p:sp>
      <p:sp>
        <p:nvSpPr>
          <p:cNvPr id="3" name="Title 2">
            <a:extLst>
              <a:ext uri="{FF2B5EF4-FFF2-40B4-BE49-F238E27FC236}">
                <a16:creationId xmlns:a16="http://schemas.microsoft.com/office/drawing/2014/main" id="{113362F9-16C3-E85D-5610-B7FE44D0ED5C}"/>
              </a:ext>
            </a:extLst>
          </p:cNvPr>
          <p:cNvSpPr>
            <a:spLocks noGrp="1"/>
          </p:cNvSpPr>
          <p:nvPr>
            <p:ph type="title"/>
          </p:nvPr>
        </p:nvSpPr>
        <p:spPr>
          <a:xfrm>
            <a:off x="907774" y="972937"/>
            <a:ext cx="10515600" cy="695442"/>
          </a:xfrm>
        </p:spPr>
        <p:txBody>
          <a:bodyPr>
            <a:normAutofit fontScale="90000"/>
          </a:bodyPr>
          <a:lstStyle/>
          <a:p>
            <a:r>
              <a:rPr lang="en-GB" b="1" u="sng" dirty="0">
                <a:solidFill>
                  <a:srgbClr val="0070C0"/>
                </a:solidFill>
              </a:rPr>
              <a:t>The Loan Scheme Instructions for Littlebury Parish</a:t>
            </a:r>
          </a:p>
        </p:txBody>
      </p:sp>
    </p:spTree>
    <p:extLst>
      <p:ext uri="{BB962C8B-B14F-4D97-AF65-F5344CB8AC3E}">
        <p14:creationId xmlns:p14="http://schemas.microsoft.com/office/powerpoint/2010/main" val="858609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F0520C-4861-46B2-F71F-D34C182A9CDE}"/>
              </a:ext>
            </a:extLst>
          </p:cNvPr>
          <p:cNvSpPr>
            <a:spLocks noGrp="1"/>
          </p:cNvSpPr>
          <p:nvPr>
            <p:ph type="title"/>
          </p:nvPr>
        </p:nvSpPr>
        <p:spPr>
          <a:xfrm>
            <a:off x="907774" y="981851"/>
            <a:ext cx="10515600" cy="1111644"/>
          </a:xfrm>
        </p:spPr>
        <p:txBody>
          <a:bodyPr/>
          <a:lstStyle/>
          <a:p>
            <a:r>
              <a:rPr lang="en-GB" dirty="0"/>
              <a:t>Science (Just a Little!)</a:t>
            </a:r>
          </a:p>
        </p:txBody>
      </p:sp>
      <p:sp>
        <p:nvSpPr>
          <p:cNvPr id="4" name="Rectangle 3">
            <a:extLst>
              <a:ext uri="{FF2B5EF4-FFF2-40B4-BE49-F238E27FC236}">
                <a16:creationId xmlns:a16="http://schemas.microsoft.com/office/drawing/2014/main" id="{2A6D42BF-C2C8-9182-BC93-2CC83D017BE2}"/>
              </a:ext>
            </a:extLst>
          </p:cNvPr>
          <p:cNvSpPr/>
          <p:nvPr/>
        </p:nvSpPr>
        <p:spPr>
          <a:xfrm>
            <a:off x="8463785" y="2952758"/>
            <a:ext cx="2027663" cy="83017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Gamma rays</a:t>
            </a:r>
          </a:p>
        </p:txBody>
      </p:sp>
      <p:sp>
        <p:nvSpPr>
          <p:cNvPr id="5" name="Rectangle 4">
            <a:extLst>
              <a:ext uri="{FF2B5EF4-FFF2-40B4-BE49-F238E27FC236}">
                <a16:creationId xmlns:a16="http://schemas.microsoft.com/office/drawing/2014/main" id="{E07E87D5-6DAB-321E-68AC-2CF54BAA6709}"/>
              </a:ext>
            </a:extLst>
          </p:cNvPr>
          <p:cNvSpPr/>
          <p:nvPr/>
        </p:nvSpPr>
        <p:spPr>
          <a:xfrm flipH="1">
            <a:off x="4343716" y="4427483"/>
            <a:ext cx="2863516" cy="830179"/>
          </a:xfrm>
          <a:prstGeom prst="rect">
            <a:avLst/>
          </a:prstGeom>
          <a:gradFill flip="none" rotWithShape="1">
            <a:gsLst>
              <a:gs pos="0">
                <a:srgbClr val="FF0000"/>
              </a:gs>
              <a:gs pos="21000">
                <a:srgbClr val="FFC000"/>
              </a:gs>
              <a:gs pos="40000">
                <a:srgbClr val="FFFF00"/>
              </a:gs>
              <a:gs pos="100000">
                <a:srgbClr val="7030A0"/>
              </a:gs>
              <a:gs pos="80000">
                <a:srgbClr val="0070C0"/>
              </a:gs>
              <a:gs pos="61000">
                <a:srgbClr val="00B050"/>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96E45E1-199E-CD24-2A6E-CF8402A0A5B3}"/>
              </a:ext>
            </a:extLst>
          </p:cNvPr>
          <p:cNvSpPr txBox="1"/>
          <p:nvPr/>
        </p:nvSpPr>
        <p:spPr>
          <a:xfrm>
            <a:off x="3444056" y="2093495"/>
            <a:ext cx="5303888" cy="584775"/>
          </a:xfrm>
          <a:prstGeom prst="rect">
            <a:avLst/>
          </a:prstGeom>
          <a:noFill/>
        </p:spPr>
        <p:txBody>
          <a:bodyPr wrap="none" rtlCol="0">
            <a:spAutoFit/>
          </a:bodyPr>
          <a:lstStyle/>
          <a:p>
            <a:r>
              <a:rPr lang="en-GB" sz="3200" dirty="0"/>
              <a:t>The Electromagnetic Spectrum</a:t>
            </a:r>
          </a:p>
        </p:txBody>
      </p:sp>
      <p:sp>
        <p:nvSpPr>
          <p:cNvPr id="7" name="Rectangle 6">
            <a:extLst>
              <a:ext uri="{FF2B5EF4-FFF2-40B4-BE49-F238E27FC236}">
                <a16:creationId xmlns:a16="http://schemas.microsoft.com/office/drawing/2014/main" id="{26338BD9-08E3-F32F-6DFD-FB1F76D6765F}"/>
              </a:ext>
            </a:extLst>
          </p:cNvPr>
          <p:cNvSpPr/>
          <p:nvPr/>
        </p:nvSpPr>
        <p:spPr>
          <a:xfrm flipH="1">
            <a:off x="5633358" y="2953551"/>
            <a:ext cx="284233" cy="830179"/>
          </a:xfrm>
          <a:prstGeom prst="rect">
            <a:avLst/>
          </a:prstGeom>
          <a:gradFill flip="none" rotWithShape="1">
            <a:gsLst>
              <a:gs pos="0">
                <a:srgbClr val="FF0000"/>
              </a:gs>
              <a:gs pos="21000">
                <a:srgbClr val="FFC000"/>
              </a:gs>
              <a:gs pos="40000">
                <a:srgbClr val="FFFF00"/>
              </a:gs>
              <a:gs pos="100000">
                <a:srgbClr val="7030A0"/>
              </a:gs>
              <a:gs pos="80000">
                <a:srgbClr val="0070C0"/>
              </a:gs>
              <a:gs pos="61000">
                <a:srgbClr val="00B050"/>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1D04EFA2-3ECD-5B0D-7E1E-D0CEB75E377F}"/>
              </a:ext>
            </a:extLst>
          </p:cNvPr>
          <p:cNvSpPr/>
          <p:nvPr/>
        </p:nvSpPr>
        <p:spPr>
          <a:xfrm>
            <a:off x="6436122" y="2952759"/>
            <a:ext cx="2027663" cy="83017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X-rays</a:t>
            </a:r>
          </a:p>
        </p:txBody>
      </p:sp>
      <p:sp>
        <p:nvSpPr>
          <p:cNvPr id="9" name="Rectangle 8">
            <a:extLst>
              <a:ext uri="{FF2B5EF4-FFF2-40B4-BE49-F238E27FC236}">
                <a16:creationId xmlns:a16="http://schemas.microsoft.com/office/drawing/2014/main" id="{1DEA9F93-EBF4-2B49-F910-0B34ED5CDA92}"/>
              </a:ext>
            </a:extLst>
          </p:cNvPr>
          <p:cNvSpPr/>
          <p:nvPr/>
        </p:nvSpPr>
        <p:spPr>
          <a:xfrm>
            <a:off x="5917591" y="2953548"/>
            <a:ext cx="518531" cy="830179"/>
          </a:xfrm>
          <a:prstGeom prst="rect">
            <a:avLst/>
          </a:prstGeom>
          <a:solidFill>
            <a:srgbClr val="7030A0"/>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UV</a:t>
            </a:r>
          </a:p>
        </p:txBody>
      </p:sp>
      <p:sp>
        <p:nvSpPr>
          <p:cNvPr id="10" name="Rectangle 9">
            <a:extLst>
              <a:ext uri="{FF2B5EF4-FFF2-40B4-BE49-F238E27FC236}">
                <a16:creationId xmlns:a16="http://schemas.microsoft.com/office/drawing/2014/main" id="{0F2C726E-7491-D50B-F75F-6096DDA47E76}"/>
              </a:ext>
            </a:extLst>
          </p:cNvPr>
          <p:cNvSpPr/>
          <p:nvPr/>
        </p:nvSpPr>
        <p:spPr>
          <a:xfrm>
            <a:off x="3744344" y="2953548"/>
            <a:ext cx="1889014" cy="830180"/>
          </a:xfrm>
          <a:prstGeom prst="rect">
            <a:avLst/>
          </a:prstGeom>
          <a:solidFill>
            <a:srgbClr val="FF0000">
              <a:alpha val="79722"/>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Infrared</a:t>
            </a:r>
          </a:p>
        </p:txBody>
      </p:sp>
      <p:sp>
        <p:nvSpPr>
          <p:cNvPr id="11" name="Rectangle 10">
            <a:extLst>
              <a:ext uri="{FF2B5EF4-FFF2-40B4-BE49-F238E27FC236}">
                <a16:creationId xmlns:a16="http://schemas.microsoft.com/office/drawing/2014/main" id="{DB99CDDD-09BF-9F7D-D399-3A33C8584B1B}"/>
              </a:ext>
            </a:extLst>
          </p:cNvPr>
          <p:cNvSpPr/>
          <p:nvPr/>
        </p:nvSpPr>
        <p:spPr>
          <a:xfrm>
            <a:off x="1339811" y="2953549"/>
            <a:ext cx="2404533" cy="83017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Radio waves</a:t>
            </a:r>
          </a:p>
        </p:txBody>
      </p:sp>
      <p:cxnSp>
        <p:nvCxnSpPr>
          <p:cNvPr id="13" name="Straight Connector 12">
            <a:extLst>
              <a:ext uri="{FF2B5EF4-FFF2-40B4-BE49-F238E27FC236}">
                <a16:creationId xmlns:a16="http://schemas.microsoft.com/office/drawing/2014/main" id="{823485F7-625E-0FFB-7CC4-F1860687B326}"/>
              </a:ext>
            </a:extLst>
          </p:cNvPr>
          <p:cNvCxnSpPr>
            <a:cxnSpLocks/>
          </p:cNvCxnSpPr>
          <p:nvPr/>
        </p:nvCxnSpPr>
        <p:spPr>
          <a:xfrm flipH="1">
            <a:off x="4343716" y="3841902"/>
            <a:ext cx="1224980" cy="5338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DCA34C1-5E99-9000-EF09-90C27CBBF957}"/>
              </a:ext>
            </a:extLst>
          </p:cNvPr>
          <p:cNvCxnSpPr>
            <a:cxnSpLocks/>
          </p:cNvCxnSpPr>
          <p:nvPr/>
        </p:nvCxnSpPr>
        <p:spPr>
          <a:xfrm>
            <a:off x="5917591" y="3841902"/>
            <a:ext cx="1289641" cy="5338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3C32BE5-8D72-B0DB-12EC-C259A2BD5102}"/>
              </a:ext>
            </a:extLst>
          </p:cNvPr>
          <p:cNvSpPr txBox="1"/>
          <p:nvPr/>
        </p:nvSpPr>
        <p:spPr>
          <a:xfrm>
            <a:off x="5129645" y="4032286"/>
            <a:ext cx="1266180" cy="369332"/>
          </a:xfrm>
          <a:prstGeom prst="rect">
            <a:avLst/>
          </a:prstGeom>
          <a:noFill/>
        </p:spPr>
        <p:txBody>
          <a:bodyPr wrap="none" rtlCol="0">
            <a:spAutoFit/>
          </a:bodyPr>
          <a:lstStyle/>
          <a:p>
            <a:r>
              <a:rPr lang="en-GB" dirty="0"/>
              <a:t>Visible light</a:t>
            </a:r>
          </a:p>
        </p:txBody>
      </p:sp>
      <p:sp>
        <p:nvSpPr>
          <p:cNvPr id="20" name="TextBox 19">
            <a:extLst>
              <a:ext uri="{FF2B5EF4-FFF2-40B4-BE49-F238E27FC236}">
                <a16:creationId xmlns:a16="http://schemas.microsoft.com/office/drawing/2014/main" id="{C2EFBA62-580F-EB4E-1A84-0A38EF90C9E7}"/>
              </a:ext>
            </a:extLst>
          </p:cNvPr>
          <p:cNvSpPr txBox="1"/>
          <p:nvPr/>
        </p:nvSpPr>
        <p:spPr>
          <a:xfrm>
            <a:off x="1938463" y="4755270"/>
            <a:ext cx="971211" cy="523220"/>
          </a:xfrm>
          <a:prstGeom prst="rect">
            <a:avLst/>
          </a:prstGeom>
          <a:noFill/>
        </p:spPr>
        <p:txBody>
          <a:bodyPr wrap="square" rtlCol="0">
            <a:spAutoFit/>
          </a:bodyPr>
          <a:lstStyle/>
          <a:p>
            <a:r>
              <a:rPr lang="en-GB" sz="2800" dirty="0">
                <a:solidFill>
                  <a:srgbClr val="FF0000"/>
                </a:solidFill>
              </a:rPr>
              <a:t>HEAT</a:t>
            </a:r>
          </a:p>
        </p:txBody>
      </p:sp>
      <p:cxnSp>
        <p:nvCxnSpPr>
          <p:cNvPr id="23" name="Straight Arrow Connector 22">
            <a:extLst>
              <a:ext uri="{FF2B5EF4-FFF2-40B4-BE49-F238E27FC236}">
                <a16:creationId xmlns:a16="http://schemas.microsoft.com/office/drawing/2014/main" id="{ABEB1EB2-39EB-E036-5910-48D1EBAC2FF1}"/>
              </a:ext>
            </a:extLst>
          </p:cNvPr>
          <p:cNvCxnSpPr/>
          <p:nvPr/>
        </p:nvCxnSpPr>
        <p:spPr>
          <a:xfrm>
            <a:off x="2152650" y="5843587"/>
            <a:ext cx="7886700" cy="0"/>
          </a:xfrm>
          <a:prstGeom prst="straightConnector1">
            <a:avLst/>
          </a:prstGeom>
          <a:ln w="38100">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5FF599C-5496-8D6B-CBB9-FC5BFC063EFB}"/>
              </a:ext>
            </a:extLst>
          </p:cNvPr>
          <p:cNvSpPr txBox="1"/>
          <p:nvPr/>
        </p:nvSpPr>
        <p:spPr>
          <a:xfrm>
            <a:off x="4343854" y="6032150"/>
            <a:ext cx="3147474" cy="369332"/>
          </a:xfrm>
          <a:prstGeom prst="rect">
            <a:avLst/>
          </a:prstGeom>
          <a:noFill/>
        </p:spPr>
        <p:txBody>
          <a:bodyPr wrap="square" rtlCol="0">
            <a:spAutoFit/>
          </a:bodyPr>
          <a:lstStyle/>
          <a:p>
            <a:r>
              <a:rPr lang="en-GB" dirty="0"/>
              <a:t>Increasing frequency &amp; energy</a:t>
            </a:r>
          </a:p>
        </p:txBody>
      </p:sp>
      <p:sp>
        <p:nvSpPr>
          <p:cNvPr id="26" name="TextBox 25">
            <a:extLst>
              <a:ext uri="{FF2B5EF4-FFF2-40B4-BE49-F238E27FC236}">
                <a16:creationId xmlns:a16="http://schemas.microsoft.com/office/drawing/2014/main" id="{E740AA75-BBA2-A00D-1E46-C8FEBA2D6507}"/>
              </a:ext>
            </a:extLst>
          </p:cNvPr>
          <p:cNvSpPr txBox="1"/>
          <p:nvPr/>
        </p:nvSpPr>
        <p:spPr>
          <a:xfrm>
            <a:off x="8185709" y="4559552"/>
            <a:ext cx="2305739" cy="523220"/>
          </a:xfrm>
          <a:prstGeom prst="rect">
            <a:avLst/>
          </a:prstGeom>
          <a:noFill/>
        </p:spPr>
        <p:txBody>
          <a:bodyPr wrap="square" rtlCol="0">
            <a:spAutoFit/>
          </a:bodyPr>
          <a:lstStyle/>
          <a:p>
            <a:r>
              <a:rPr lang="en-GB" sz="2800" dirty="0"/>
              <a:t>Not to scale!</a:t>
            </a:r>
          </a:p>
        </p:txBody>
      </p:sp>
      <p:cxnSp>
        <p:nvCxnSpPr>
          <p:cNvPr id="30" name="Straight Arrow Connector 29">
            <a:extLst>
              <a:ext uri="{FF2B5EF4-FFF2-40B4-BE49-F238E27FC236}">
                <a16:creationId xmlns:a16="http://schemas.microsoft.com/office/drawing/2014/main" id="{DB18CB9C-50E4-4E5A-48C5-464BE8FECA46}"/>
              </a:ext>
            </a:extLst>
          </p:cNvPr>
          <p:cNvCxnSpPr>
            <a:cxnSpLocks/>
          </p:cNvCxnSpPr>
          <p:nvPr/>
        </p:nvCxnSpPr>
        <p:spPr>
          <a:xfrm flipV="1">
            <a:off x="2854618" y="3858737"/>
            <a:ext cx="1489098" cy="997908"/>
          </a:xfrm>
          <a:prstGeom prst="straightConnector1">
            <a:avLst/>
          </a:prstGeom>
          <a:ln w="38100">
            <a:solidFill>
              <a:srgbClr val="FF0000"/>
            </a:solidFill>
            <a:headEnd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9702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EAD4E0-94CA-3BED-8947-5EF508F7137F}"/>
              </a:ext>
            </a:extLst>
          </p:cNvPr>
          <p:cNvSpPr>
            <a:spLocks noGrp="1"/>
          </p:cNvSpPr>
          <p:nvPr>
            <p:ph type="title"/>
          </p:nvPr>
        </p:nvSpPr>
        <p:spPr>
          <a:xfrm>
            <a:off x="907774" y="877614"/>
            <a:ext cx="10515600" cy="1111644"/>
          </a:xfrm>
        </p:spPr>
        <p:txBody>
          <a:bodyPr/>
          <a:lstStyle/>
          <a:p>
            <a:r>
              <a:rPr lang="en-GB" dirty="0"/>
              <a:t>Thermal Cameras</a:t>
            </a:r>
          </a:p>
        </p:txBody>
      </p:sp>
      <p:pic>
        <p:nvPicPr>
          <p:cNvPr id="6" name="Content Placeholder 5" descr="A house with a temperature&#10;&#10;Description automatically generated">
            <a:extLst>
              <a:ext uri="{FF2B5EF4-FFF2-40B4-BE49-F238E27FC236}">
                <a16:creationId xmlns:a16="http://schemas.microsoft.com/office/drawing/2014/main" id="{1FC6AD07-CD7B-D091-3884-8EEA738F24B0}"/>
              </a:ext>
            </a:extLst>
          </p:cNvPr>
          <p:cNvPicPr>
            <a:picLocks noGrp="1" noChangeAspect="1"/>
          </p:cNvPicPr>
          <p:nvPr>
            <p:ph idx="1"/>
          </p:nvPr>
        </p:nvPicPr>
        <p:blipFill rotWithShape="1">
          <a:blip r:embed="rId3"/>
          <a:srcRect r="25773"/>
          <a:stretch/>
        </p:blipFill>
        <p:spPr>
          <a:xfrm>
            <a:off x="6831309" y="1813406"/>
            <a:ext cx="4232636" cy="4276738"/>
          </a:xfrm>
        </p:spPr>
      </p:pic>
      <p:sp>
        <p:nvSpPr>
          <p:cNvPr id="9" name="Content Placeholder 1">
            <a:extLst>
              <a:ext uri="{FF2B5EF4-FFF2-40B4-BE49-F238E27FC236}">
                <a16:creationId xmlns:a16="http://schemas.microsoft.com/office/drawing/2014/main" id="{FFD6D14D-EB6D-0DB4-413E-989DBB7EB828}"/>
              </a:ext>
            </a:extLst>
          </p:cNvPr>
          <p:cNvSpPr txBox="1">
            <a:spLocks/>
          </p:cNvSpPr>
          <p:nvPr/>
        </p:nvSpPr>
        <p:spPr>
          <a:xfrm>
            <a:off x="812931" y="2198192"/>
            <a:ext cx="5697563" cy="37821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a:p>
            <a:endParaRPr lang="en-GB" dirty="0"/>
          </a:p>
        </p:txBody>
      </p:sp>
      <p:sp>
        <p:nvSpPr>
          <p:cNvPr id="11" name="Content Placeholder 1">
            <a:extLst>
              <a:ext uri="{FF2B5EF4-FFF2-40B4-BE49-F238E27FC236}">
                <a16:creationId xmlns:a16="http://schemas.microsoft.com/office/drawing/2014/main" id="{8541E99F-0964-4CF9-2566-D3A2394ACD86}"/>
              </a:ext>
            </a:extLst>
          </p:cNvPr>
          <p:cNvSpPr txBox="1">
            <a:spLocks/>
          </p:cNvSpPr>
          <p:nvPr/>
        </p:nvSpPr>
        <p:spPr>
          <a:xfrm>
            <a:off x="907774" y="1965960"/>
            <a:ext cx="5828692" cy="42767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Shows surface temperature – not x-ray</a:t>
            </a:r>
          </a:p>
          <a:p>
            <a:pPr lvl="1"/>
            <a:r>
              <a:rPr lang="en-GB" dirty="0"/>
              <a:t>Can reveal deeper structures</a:t>
            </a:r>
          </a:p>
          <a:p>
            <a:r>
              <a:rPr lang="en-GB" dirty="0"/>
              <a:t>Use a false colour map, for example</a:t>
            </a:r>
          </a:p>
          <a:p>
            <a:pPr lvl="1"/>
            <a:r>
              <a:rPr lang="en-GB" dirty="0"/>
              <a:t>Orange/yellow = hot</a:t>
            </a:r>
          </a:p>
          <a:p>
            <a:pPr lvl="1"/>
            <a:r>
              <a:rPr lang="en-GB" dirty="0"/>
              <a:t>Blue/black = cold</a:t>
            </a:r>
          </a:p>
          <a:p>
            <a:r>
              <a:rPr lang="en-GB" dirty="0"/>
              <a:t>Combines a visible image with a heat image</a:t>
            </a:r>
          </a:p>
          <a:p>
            <a:r>
              <a:rPr lang="en-GB" dirty="0"/>
              <a:t>Heat image is low resolution</a:t>
            </a:r>
          </a:p>
          <a:p>
            <a:r>
              <a:rPr lang="en-GB" dirty="0"/>
              <a:t>For example, the FLIR C5</a:t>
            </a:r>
          </a:p>
          <a:p>
            <a:pPr lvl="1"/>
            <a:r>
              <a:rPr lang="en-GB" dirty="0"/>
              <a:t>5-megapixel visible camera</a:t>
            </a:r>
          </a:p>
          <a:p>
            <a:pPr lvl="1"/>
            <a:r>
              <a:rPr lang="en-GB" dirty="0"/>
              <a:t>19,200 pixel (160 x 120) thermal image</a:t>
            </a:r>
          </a:p>
          <a:p>
            <a:pPr marL="0" indent="0">
              <a:buNone/>
            </a:pPr>
            <a:endParaRPr lang="en-GB" dirty="0"/>
          </a:p>
          <a:p>
            <a:pPr lvl="1"/>
            <a:endParaRPr lang="en-GB" dirty="0"/>
          </a:p>
          <a:p>
            <a:endParaRPr lang="en-GB" dirty="0"/>
          </a:p>
          <a:p>
            <a:endParaRPr lang="en-GB" dirty="0"/>
          </a:p>
        </p:txBody>
      </p:sp>
    </p:spTree>
    <p:extLst>
      <p:ext uri="{BB962C8B-B14F-4D97-AF65-F5344CB8AC3E}">
        <p14:creationId xmlns:p14="http://schemas.microsoft.com/office/powerpoint/2010/main" val="4225433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A1AE4F-C440-1B1B-1A28-5BE520961090}"/>
              </a:ext>
            </a:extLst>
          </p:cNvPr>
          <p:cNvSpPr>
            <a:spLocks noGrp="1"/>
          </p:cNvSpPr>
          <p:nvPr>
            <p:ph idx="1"/>
          </p:nvPr>
        </p:nvSpPr>
        <p:spPr>
          <a:xfrm>
            <a:off x="4391637" y="2093468"/>
            <a:ext cx="6301763" cy="3951732"/>
          </a:xfrm>
        </p:spPr>
        <p:txBody>
          <a:bodyPr>
            <a:normAutofit/>
          </a:bodyPr>
          <a:lstStyle/>
          <a:p>
            <a:r>
              <a:rPr lang="en-GB" dirty="0"/>
              <a:t>Have at least 10°C temperature difference between inside and outside</a:t>
            </a:r>
          </a:p>
          <a:p>
            <a:r>
              <a:rPr lang="en-GB" dirty="0"/>
              <a:t>Should be dry and no strong winds</a:t>
            </a:r>
          </a:p>
          <a:p>
            <a:r>
              <a:rPr lang="en-GB" dirty="0"/>
              <a:t>Ideally daylight but avoid direct sunlight</a:t>
            </a:r>
          </a:p>
          <a:p>
            <a:r>
              <a:rPr lang="en-GB" dirty="0"/>
              <a:t>Allow heating to be on inside for a while</a:t>
            </a:r>
          </a:p>
          <a:p>
            <a:r>
              <a:rPr lang="en-GB" dirty="0"/>
              <a:t>Yellow &amp; orange = bad.</a:t>
            </a:r>
          </a:p>
          <a:p>
            <a:r>
              <a:rPr lang="en-GB" dirty="0"/>
              <a:t>Blue &amp; black = good.</a:t>
            </a:r>
          </a:p>
          <a:p>
            <a:r>
              <a:rPr lang="en-GB" dirty="0"/>
              <a:t>Simples! But various pitfalls.</a:t>
            </a:r>
          </a:p>
          <a:p>
            <a:endParaRPr lang="en-GB" dirty="0"/>
          </a:p>
        </p:txBody>
      </p:sp>
      <p:sp>
        <p:nvSpPr>
          <p:cNvPr id="3" name="Title 2">
            <a:extLst>
              <a:ext uri="{FF2B5EF4-FFF2-40B4-BE49-F238E27FC236}">
                <a16:creationId xmlns:a16="http://schemas.microsoft.com/office/drawing/2014/main" id="{F0C3984B-65A3-96AE-7FC9-AC779966373D}"/>
              </a:ext>
            </a:extLst>
          </p:cNvPr>
          <p:cNvSpPr>
            <a:spLocks noGrp="1"/>
          </p:cNvSpPr>
          <p:nvPr>
            <p:ph type="title"/>
          </p:nvPr>
        </p:nvSpPr>
        <p:spPr>
          <a:xfrm>
            <a:off x="907774" y="981824"/>
            <a:ext cx="10515600" cy="1111644"/>
          </a:xfrm>
        </p:spPr>
        <p:txBody>
          <a:bodyPr/>
          <a:lstStyle/>
          <a:p>
            <a:r>
              <a:rPr lang="en-GB" dirty="0"/>
              <a:t>Imaging from the Outside</a:t>
            </a:r>
          </a:p>
        </p:txBody>
      </p:sp>
      <p:pic>
        <p:nvPicPr>
          <p:cNvPr id="4" name="Content Placeholder 4" descr="A house with a car in front of it&#10;&#10;Description automatically generated">
            <a:extLst>
              <a:ext uri="{FF2B5EF4-FFF2-40B4-BE49-F238E27FC236}">
                <a16:creationId xmlns:a16="http://schemas.microsoft.com/office/drawing/2014/main" id="{A70933AF-E607-CEC5-A47B-0E52FD4D6AAA}"/>
              </a:ext>
            </a:extLst>
          </p:cNvPr>
          <p:cNvPicPr>
            <a:picLocks noChangeAspect="1"/>
          </p:cNvPicPr>
          <p:nvPr/>
        </p:nvPicPr>
        <p:blipFill rotWithShape="1">
          <a:blip r:embed="rId2"/>
          <a:srcRect l="28503" r="20841"/>
          <a:stretch/>
        </p:blipFill>
        <p:spPr>
          <a:xfrm>
            <a:off x="907774" y="1993393"/>
            <a:ext cx="2912762" cy="4312552"/>
          </a:xfrm>
          <a:prstGeom prst="rect">
            <a:avLst/>
          </a:prstGeom>
        </p:spPr>
      </p:pic>
    </p:spTree>
    <p:extLst>
      <p:ext uri="{BB962C8B-B14F-4D97-AF65-F5344CB8AC3E}">
        <p14:creationId xmlns:p14="http://schemas.microsoft.com/office/powerpoint/2010/main" val="1566122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4DEFA2-416A-87B9-3583-6746167A9BAE}"/>
              </a:ext>
            </a:extLst>
          </p:cNvPr>
          <p:cNvSpPr>
            <a:spLocks noGrp="1"/>
          </p:cNvSpPr>
          <p:nvPr>
            <p:ph type="title"/>
          </p:nvPr>
        </p:nvSpPr>
        <p:spPr>
          <a:xfrm>
            <a:off x="838200" y="850349"/>
            <a:ext cx="10515600" cy="1111644"/>
          </a:xfrm>
        </p:spPr>
        <p:txBody>
          <a:bodyPr/>
          <a:lstStyle/>
          <a:p>
            <a:r>
              <a:rPr lang="en-GB" dirty="0"/>
              <a:t>Typical Example</a:t>
            </a:r>
          </a:p>
        </p:txBody>
      </p:sp>
      <p:pic>
        <p:nvPicPr>
          <p:cNvPr id="5" name="Picture 4" descr="A house with a car in front of it&#10;&#10;Description automatically generated">
            <a:extLst>
              <a:ext uri="{FF2B5EF4-FFF2-40B4-BE49-F238E27FC236}">
                <a16:creationId xmlns:a16="http://schemas.microsoft.com/office/drawing/2014/main" id="{9B6A0E5A-5AC5-46AE-808F-D5DE3AA59AAC}"/>
              </a:ext>
            </a:extLst>
          </p:cNvPr>
          <p:cNvPicPr>
            <a:picLocks noChangeAspect="1"/>
          </p:cNvPicPr>
          <p:nvPr/>
        </p:nvPicPr>
        <p:blipFill>
          <a:blip r:embed="rId3"/>
          <a:stretch>
            <a:fillRect/>
          </a:stretch>
        </p:blipFill>
        <p:spPr>
          <a:xfrm>
            <a:off x="2979684" y="1881351"/>
            <a:ext cx="6166068" cy="4624551"/>
          </a:xfrm>
          <a:prstGeom prst="rect">
            <a:avLst/>
          </a:prstGeom>
        </p:spPr>
      </p:pic>
      <p:sp>
        <p:nvSpPr>
          <p:cNvPr id="6" name="TextBox 5">
            <a:extLst>
              <a:ext uri="{FF2B5EF4-FFF2-40B4-BE49-F238E27FC236}">
                <a16:creationId xmlns:a16="http://schemas.microsoft.com/office/drawing/2014/main" id="{3D75097E-3E02-FB89-111B-4AD0780A8D97}"/>
              </a:ext>
            </a:extLst>
          </p:cNvPr>
          <p:cNvSpPr txBox="1"/>
          <p:nvPr/>
        </p:nvSpPr>
        <p:spPr>
          <a:xfrm>
            <a:off x="373118" y="1892937"/>
            <a:ext cx="1807780" cy="1384995"/>
          </a:xfrm>
          <a:prstGeom prst="rect">
            <a:avLst/>
          </a:prstGeom>
          <a:noFill/>
        </p:spPr>
        <p:txBody>
          <a:bodyPr wrap="square" rtlCol="0">
            <a:spAutoFit/>
          </a:bodyPr>
          <a:lstStyle/>
          <a:p>
            <a:r>
              <a:rPr lang="en-GB" sz="2800" dirty="0"/>
              <a:t>Patchy cavity wall insulation?</a:t>
            </a:r>
          </a:p>
        </p:txBody>
      </p:sp>
      <p:cxnSp>
        <p:nvCxnSpPr>
          <p:cNvPr id="7" name="Straight Arrow Connector 6">
            <a:extLst>
              <a:ext uri="{FF2B5EF4-FFF2-40B4-BE49-F238E27FC236}">
                <a16:creationId xmlns:a16="http://schemas.microsoft.com/office/drawing/2014/main" id="{6852147C-7309-34A7-68B7-DD9B5C4B3EA7}"/>
              </a:ext>
            </a:extLst>
          </p:cNvPr>
          <p:cNvCxnSpPr>
            <a:cxnSpLocks/>
          </p:cNvCxnSpPr>
          <p:nvPr/>
        </p:nvCxnSpPr>
        <p:spPr>
          <a:xfrm>
            <a:off x="2180899" y="3110842"/>
            <a:ext cx="2811515" cy="358559"/>
          </a:xfrm>
          <a:prstGeom prst="straightConnector1">
            <a:avLst/>
          </a:prstGeom>
          <a:ln w="31750">
            <a:solidFill>
              <a:schemeClr val="tx1"/>
            </a:solidFill>
            <a:tailEnd type="triangle" w="lg" len="lg"/>
          </a:ln>
          <a:effectLst>
            <a:outerShdw blurRad="25400"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993144A-39AB-2661-9975-F1C19C20F442}"/>
              </a:ext>
            </a:extLst>
          </p:cNvPr>
          <p:cNvSpPr txBox="1"/>
          <p:nvPr/>
        </p:nvSpPr>
        <p:spPr>
          <a:xfrm>
            <a:off x="373118" y="3842075"/>
            <a:ext cx="2060028" cy="954107"/>
          </a:xfrm>
          <a:prstGeom prst="rect">
            <a:avLst/>
          </a:prstGeom>
          <a:noFill/>
        </p:spPr>
        <p:txBody>
          <a:bodyPr wrap="square" rtlCol="0">
            <a:spAutoFit/>
          </a:bodyPr>
          <a:lstStyle/>
          <a:p>
            <a:r>
              <a:rPr lang="en-GB" sz="2800" dirty="0"/>
              <a:t>Workshop leaking heat</a:t>
            </a:r>
          </a:p>
        </p:txBody>
      </p:sp>
      <p:sp>
        <p:nvSpPr>
          <p:cNvPr id="18" name="TextBox 17">
            <a:extLst>
              <a:ext uri="{FF2B5EF4-FFF2-40B4-BE49-F238E27FC236}">
                <a16:creationId xmlns:a16="http://schemas.microsoft.com/office/drawing/2014/main" id="{49E1675C-41B8-A2E0-5008-2D676C753F17}"/>
              </a:ext>
            </a:extLst>
          </p:cNvPr>
          <p:cNvSpPr txBox="1"/>
          <p:nvPr/>
        </p:nvSpPr>
        <p:spPr>
          <a:xfrm>
            <a:off x="373118" y="5187448"/>
            <a:ext cx="2060028" cy="954107"/>
          </a:xfrm>
          <a:prstGeom prst="rect">
            <a:avLst/>
          </a:prstGeom>
          <a:noFill/>
        </p:spPr>
        <p:txBody>
          <a:bodyPr wrap="square" rtlCol="0">
            <a:spAutoFit/>
          </a:bodyPr>
          <a:lstStyle/>
          <a:p>
            <a:r>
              <a:rPr lang="en-GB" sz="2800" dirty="0"/>
              <a:t>Heat pump - hot and cold</a:t>
            </a:r>
          </a:p>
        </p:txBody>
      </p:sp>
      <p:sp>
        <p:nvSpPr>
          <p:cNvPr id="21" name="TextBox 20">
            <a:extLst>
              <a:ext uri="{FF2B5EF4-FFF2-40B4-BE49-F238E27FC236}">
                <a16:creationId xmlns:a16="http://schemas.microsoft.com/office/drawing/2014/main" id="{30E67836-8FB0-D698-4BC4-C760407C4BAE}"/>
              </a:ext>
            </a:extLst>
          </p:cNvPr>
          <p:cNvSpPr txBox="1"/>
          <p:nvPr/>
        </p:nvSpPr>
        <p:spPr>
          <a:xfrm>
            <a:off x="9616965" y="4888189"/>
            <a:ext cx="2051270" cy="954107"/>
          </a:xfrm>
          <a:prstGeom prst="rect">
            <a:avLst/>
          </a:prstGeom>
          <a:noFill/>
        </p:spPr>
        <p:txBody>
          <a:bodyPr wrap="square" rtlCol="0">
            <a:spAutoFit/>
          </a:bodyPr>
          <a:lstStyle/>
          <a:p>
            <a:r>
              <a:rPr lang="en-GB" sz="2800" dirty="0"/>
              <a:t>Heat leaking from porch</a:t>
            </a:r>
          </a:p>
        </p:txBody>
      </p:sp>
      <p:cxnSp>
        <p:nvCxnSpPr>
          <p:cNvPr id="26" name="Straight Arrow Connector 25">
            <a:extLst>
              <a:ext uri="{FF2B5EF4-FFF2-40B4-BE49-F238E27FC236}">
                <a16:creationId xmlns:a16="http://schemas.microsoft.com/office/drawing/2014/main" id="{9F623FC3-CF69-D7E3-CA10-2A99FE2491D3}"/>
              </a:ext>
            </a:extLst>
          </p:cNvPr>
          <p:cNvCxnSpPr>
            <a:cxnSpLocks/>
          </p:cNvCxnSpPr>
          <p:nvPr/>
        </p:nvCxnSpPr>
        <p:spPr>
          <a:xfrm>
            <a:off x="2180899" y="4258344"/>
            <a:ext cx="1514801" cy="70402"/>
          </a:xfrm>
          <a:prstGeom prst="straightConnector1">
            <a:avLst/>
          </a:prstGeom>
          <a:ln w="31750">
            <a:solidFill>
              <a:schemeClr val="tx1"/>
            </a:solidFill>
            <a:tailEnd type="triangle" w="lg" len="lg"/>
          </a:ln>
          <a:effectLst>
            <a:outerShdw blurRad="25400"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C844D69-6A0B-D7B5-CF55-0AC92D6E7703}"/>
              </a:ext>
            </a:extLst>
          </p:cNvPr>
          <p:cNvCxnSpPr>
            <a:cxnSpLocks/>
          </p:cNvCxnSpPr>
          <p:nvPr/>
        </p:nvCxnSpPr>
        <p:spPr>
          <a:xfrm flipV="1">
            <a:off x="2289942" y="5117689"/>
            <a:ext cx="2240019" cy="463845"/>
          </a:xfrm>
          <a:prstGeom prst="straightConnector1">
            <a:avLst/>
          </a:prstGeom>
          <a:ln w="31750">
            <a:solidFill>
              <a:schemeClr val="tx1"/>
            </a:solidFill>
            <a:tailEnd type="triangle" w="lg" len="lg"/>
          </a:ln>
          <a:effectLst>
            <a:outerShdw blurRad="25400"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625FE62-AB17-656D-C5A9-1308163DEAFD}"/>
              </a:ext>
            </a:extLst>
          </p:cNvPr>
          <p:cNvCxnSpPr>
            <a:cxnSpLocks/>
          </p:cNvCxnSpPr>
          <p:nvPr/>
        </p:nvCxnSpPr>
        <p:spPr>
          <a:xfrm flipH="1" flipV="1">
            <a:off x="6446785" y="4648200"/>
            <a:ext cx="3170180" cy="718709"/>
          </a:xfrm>
          <a:prstGeom prst="straightConnector1">
            <a:avLst/>
          </a:prstGeom>
          <a:ln w="31750">
            <a:solidFill>
              <a:schemeClr val="tx1"/>
            </a:solidFill>
            <a:tailEnd type="triangle" w="lg" len="lg"/>
          </a:ln>
          <a:effectLst>
            <a:outerShdw blurRad="25400"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685B287F-CB77-BD9D-C60C-F0BE7BE6BD2A}"/>
              </a:ext>
            </a:extLst>
          </p:cNvPr>
          <p:cNvSpPr txBox="1"/>
          <p:nvPr/>
        </p:nvSpPr>
        <p:spPr>
          <a:xfrm>
            <a:off x="9307785" y="2418344"/>
            <a:ext cx="2890784" cy="1384995"/>
          </a:xfrm>
          <a:prstGeom prst="rect">
            <a:avLst/>
          </a:prstGeom>
          <a:noFill/>
        </p:spPr>
        <p:txBody>
          <a:bodyPr wrap="square" rtlCol="0">
            <a:spAutoFit/>
          </a:bodyPr>
          <a:lstStyle/>
          <a:p>
            <a:r>
              <a:rPr lang="en-GB" sz="2800" dirty="0"/>
              <a:t>Windows warm and cold! What’s going on??</a:t>
            </a:r>
          </a:p>
        </p:txBody>
      </p:sp>
      <p:cxnSp>
        <p:nvCxnSpPr>
          <p:cNvPr id="34" name="Straight Arrow Connector 33">
            <a:extLst>
              <a:ext uri="{FF2B5EF4-FFF2-40B4-BE49-F238E27FC236}">
                <a16:creationId xmlns:a16="http://schemas.microsoft.com/office/drawing/2014/main" id="{80C40B5F-F61C-5C95-EC12-84F682B495E3}"/>
              </a:ext>
            </a:extLst>
          </p:cNvPr>
          <p:cNvCxnSpPr>
            <a:cxnSpLocks/>
          </p:cNvCxnSpPr>
          <p:nvPr/>
        </p:nvCxnSpPr>
        <p:spPr>
          <a:xfrm flipH="1">
            <a:off x="7649674" y="3575362"/>
            <a:ext cx="1651654" cy="914212"/>
          </a:xfrm>
          <a:prstGeom prst="straightConnector1">
            <a:avLst/>
          </a:prstGeom>
          <a:ln w="31750">
            <a:solidFill>
              <a:schemeClr val="tx1"/>
            </a:solidFill>
            <a:tailEnd type="triangle" w="lg" len="lg"/>
          </a:ln>
          <a:effectLst>
            <a:outerShdw blurRad="25400"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D6DFCD2-6E13-AE1F-9601-F30BF9AAD968}"/>
              </a:ext>
            </a:extLst>
          </p:cNvPr>
          <p:cNvCxnSpPr>
            <a:cxnSpLocks/>
          </p:cNvCxnSpPr>
          <p:nvPr/>
        </p:nvCxnSpPr>
        <p:spPr>
          <a:xfrm flipH="1">
            <a:off x="8031875" y="3277932"/>
            <a:ext cx="1180441" cy="36901"/>
          </a:xfrm>
          <a:prstGeom prst="straightConnector1">
            <a:avLst/>
          </a:prstGeom>
          <a:ln w="31750">
            <a:solidFill>
              <a:schemeClr val="tx1"/>
            </a:solidFill>
            <a:tailEnd type="triangle" w="lg" len="lg"/>
          </a:ln>
          <a:effectLst>
            <a:outerShdw blurRad="25400"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8253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5815FC-B4DC-4DBD-0531-C1E135029FA3}"/>
              </a:ext>
            </a:extLst>
          </p:cNvPr>
          <p:cNvSpPr>
            <a:spLocks noGrp="1"/>
          </p:cNvSpPr>
          <p:nvPr>
            <p:ph type="title"/>
          </p:nvPr>
        </p:nvSpPr>
        <p:spPr>
          <a:xfrm>
            <a:off x="838200" y="801738"/>
            <a:ext cx="10515600" cy="1111644"/>
          </a:xfrm>
        </p:spPr>
        <p:txBody>
          <a:bodyPr/>
          <a:lstStyle/>
          <a:p>
            <a:r>
              <a:rPr lang="en-GB" dirty="0"/>
              <a:t>Checking out the Heat Pump</a:t>
            </a:r>
          </a:p>
        </p:txBody>
      </p:sp>
      <p:pic>
        <p:nvPicPr>
          <p:cNvPr id="7" name="Picture 6" descr="A heat object in a brick wall&#10;&#10;Description automatically generated">
            <a:extLst>
              <a:ext uri="{FF2B5EF4-FFF2-40B4-BE49-F238E27FC236}">
                <a16:creationId xmlns:a16="http://schemas.microsoft.com/office/drawing/2014/main" id="{C4A31B57-CA82-986F-F816-83CB99BE76B0}"/>
              </a:ext>
            </a:extLst>
          </p:cNvPr>
          <p:cNvPicPr>
            <a:picLocks noChangeAspect="1"/>
          </p:cNvPicPr>
          <p:nvPr/>
        </p:nvPicPr>
        <p:blipFill>
          <a:blip r:embed="rId2"/>
          <a:stretch>
            <a:fillRect/>
          </a:stretch>
        </p:blipFill>
        <p:spPr>
          <a:xfrm>
            <a:off x="2870200" y="1795907"/>
            <a:ext cx="6451600" cy="4838701"/>
          </a:xfrm>
          <a:prstGeom prst="rect">
            <a:avLst/>
          </a:prstGeom>
        </p:spPr>
      </p:pic>
    </p:spTree>
    <p:extLst>
      <p:ext uri="{BB962C8B-B14F-4D97-AF65-F5344CB8AC3E}">
        <p14:creationId xmlns:p14="http://schemas.microsoft.com/office/powerpoint/2010/main" val="1276845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home temperature&#10;&#10;Description automatically generated">
            <a:extLst>
              <a:ext uri="{FF2B5EF4-FFF2-40B4-BE49-F238E27FC236}">
                <a16:creationId xmlns:a16="http://schemas.microsoft.com/office/drawing/2014/main" id="{9CBADE16-5AF4-8598-364E-F6423A2013AC}"/>
              </a:ext>
            </a:extLst>
          </p:cNvPr>
          <p:cNvPicPr>
            <a:picLocks noChangeAspect="1"/>
          </p:cNvPicPr>
          <p:nvPr/>
        </p:nvPicPr>
        <p:blipFill>
          <a:blip r:embed="rId2"/>
          <a:stretch>
            <a:fillRect/>
          </a:stretch>
        </p:blipFill>
        <p:spPr>
          <a:xfrm>
            <a:off x="2820219" y="1222886"/>
            <a:ext cx="6551561" cy="4913671"/>
          </a:xfrm>
          <a:prstGeom prst="rect">
            <a:avLst/>
          </a:prstGeom>
        </p:spPr>
      </p:pic>
    </p:spTree>
    <p:extLst>
      <p:ext uri="{BB962C8B-B14F-4D97-AF65-F5344CB8AC3E}">
        <p14:creationId xmlns:p14="http://schemas.microsoft.com/office/powerpoint/2010/main" val="17901461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19214</TotalTime>
  <Words>1109</Words>
  <Application>Microsoft Office PowerPoint</Application>
  <PresentationFormat>Widescreen</PresentationFormat>
  <Paragraphs>175</Paragraphs>
  <Slides>35</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Aptos</vt:lpstr>
      <vt:lpstr>Arial</vt:lpstr>
      <vt:lpstr>Calibri</vt:lpstr>
      <vt:lpstr>Calibri Light</vt:lpstr>
      <vt:lpstr>Times New Roman</vt:lpstr>
      <vt:lpstr>Office Theme</vt:lpstr>
      <vt:lpstr>An Introduction to Thermal Imaging + Some Random Thoughts on Heat </vt:lpstr>
      <vt:lpstr>About SWCE</vt:lpstr>
      <vt:lpstr>What is Thermal Imaging?</vt:lpstr>
      <vt:lpstr>Science (Just a Little!)</vt:lpstr>
      <vt:lpstr>Thermal Cameras</vt:lpstr>
      <vt:lpstr>Imaging from the Outside</vt:lpstr>
      <vt:lpstr>Typical Example</vt:lpstr>
      <vt:lpstr>Checking out the Heat Pump</vt:lpstr>
      <vt:lpstr>PowerPoint Presentation</vt:lpstr>
      <vt:lpstr>Is the House/Room Heated??</vt:lpstr>
      <vt:lpstr>Care with Auto-Scaling</vt:lpstr>
      <vt:lpstr>PowerPoint Presentation</vt:lpstr>
      <vt:lpstr>Imaging from the Inside</vt:lpstr>
      <vt:lpstr>What’s significant?</vt:lpstr>
      <vt:lpstr>Understanding home construction can help</vt:lpstr>
      <vt:lpstr>Check for wasted heat inside</vt:lpstr>
      <vt:lpstr>Emissivity</vt:lpstr>
      <vt:lpstr>PowerPoint Presentation</vt:lpstr>
      <vt:lpstr>Windows – Can be awkward</vt:lpstr>
      <vt:lpstr>PowerPoint Presentation</vt:lpstr>
      <vt:lpstr>Windows – Usually look thermally poor</vt:lpstr>
      <vt:lpstr>Single Glazing is not good!</vt:lpstr>
      <vt:lpstr>Using the Camera – FLIR C5 (&amp; C3)</vt:lpstr>
      <vt:lpstr>PowerPoint Presentation</vt:lpstr>
      <vt:lpstr>Swipe down</vt:lpstr>
      <vt:lpstr>The Menu</vt:lpstr>
      <vt:lpstr>Image Mode</vt:lpstr>
      <vt:lpstr>Measurements</vt:lpstr>
      <vt:lpstr>Adjust area of interest</vt:lpstr>
      <vt:lpstr>Colour Scale</vt:lpstr>
      <vt:lpstr>Temperature Scale</vt:lpstr>
      <vt:lpstr>PowerPoint Presentation</vt:lpstr>
      <vt:lpstr>PowerPoint Presentation</vt:lpstr>
      <vt:lpstr>Transferring Images</vt:lpstr>
      <vt:lpstr>The Loan Scheme Instructions for Littlebury Parish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dc:title>
  <dc:creator>Chris Dodge</dc:creator>
  <cp:lastModifiedBy>Charlotte Dunham</cp:lastModifiedBy>
  <cp:revision>119</cp:revision>
  <cp:lastPrinted>2023-11-27T10:11:05Z</cp:lastPrinted>
  <dcterms:created xsi:type="dcterms:W3CDTF">2022-11-26T09:13:43Z</dcterms:created>
  <dcterms:modified xsi:type="dcterms:W3CDTF">2025-01-15T15:07:18Z</dcterms:modified>
</cp:coreProperties>
</file>